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 id="2147483764" r:id="rId2"/>
    <p:sldMasterId id="2147483751" r:id="rId3"/>
    <p:sldMasterId id="2147483778" r:id="rId4"/>
    <p:sldMasterId id="2147483672" r:id="rId5"/>
    <p:sldMasterId id="2147483784" r:id="rId6"/>
    <p:sldMasterId id="2147483792" r:id="rId7"/>
  </p:sldMasterIdLst>
  <p:notesMasterIdLst>
    <p:notesMasterId r:id="rId70"/>
  </p:notesMasterIdLst>
  <p:sldIdLst>
    <p:sldId id="2076137299" r:id="rId8"/>
    <p:sldId id="257" r:id="rId9"/>
    <p:sldId id="2076137346" r:id="rId10"/>
    <p:sldId id="2076137301" r:id="rId11"/>
    <p:sldId id="2076137358" r:id="rId12"/>
    <p:sldId id="2076137347" r:id="rId13"/>
    <p:sldId id="2076137349" r:id="rId14"/>
    <p:sldId id="2076137303" r:id="rId15"/>
    <p:sldId id="2076137302" r:id="rId16"/>
    <p:sldId id="2076137304" r:id="rId17"/>
    <p:sldId id="2076137308" r:id="rId18"/>
    <p:sldId id="2076137309" r:id="rId19"/>
    <p:sldId id="2076137319" r:id="rId20"/>
    <p:sldId id="2076137368" r:id="rId21"/>
    <p:sldId id="2076137310" r:id="rId22"/>
    <p:sldId id="2076137320" r:id="rId23"/>
    <p:sldId id="2076137321" r:id="rId24"/>
    <p:sldId id="2076137323" r:id="rId25"/>
    <p:sldId id="2076137322" r:id="rId26"/>
    <p:sldId id="2076137312" r:id="rId27"/>
    <p:sldId id="2076137329" r:id="rId28"/>
    <p:sldId id="2076137314" r:id="rId29"/>
    <p:sldId id="2076137369" r:id="rId30"/>
    <p:sldId id="2076137370" r:id="rId31"/>
    <p:sldId id="2076137371" r:id="rId32"/>
    <p:sldId id="2076137372" r:id="rId33"/>
    <p:sldId id="2076137305" r:id="rId34"/>
    <p:sldId id="2076137316" r:id="rId35"/>
    <p:sldId id="2076137377" r:id="rId36"/>
    <p:sldId id="2076137373" r:id="rId37"/>
    <p:sldId id="2076137378" r:id="rId38"/>
    <p:sldId id="2076137375" r:id="rId39"/>
    <p:sldId id="2076137393" r:id="rId40"/>
    <p:sldId id="2076137394" r:id="rId41"/>
    <p:sldId id="2076137376" r:id="rId42"/>
    <p:sldId id="2076137379" r:id="rId43"/>
    <p:sldId id="2076137380" r:id="rId44"/>
    <p:sldId id="2076137318" r:id="rId45"/>
    <p:sldId id="2076137350" r:id="rId46"/>
    <p:sldId id="2076137382" r:id="rId47"/>
    <p:sldId id="2076137383" r:id="rId48"/>
    <p:sldId id="2076137384" r:id="rId49"/>
    <p:sldId id="2076137367" r:id="rId50"/>
    <p:sldId id="2076137335" r:id="rId51"/>
    <p:sldId id="2076137336" r:id="rId52"/>
    <p:sldId id="2076137294" r:id="rId53"/>
    <p:sldId id="2076137361" r:id="rId54"/>
    <p:sldId id="2076137362" r:id="rId55"/>
    <p:sldId id="2076137363" r:id="rId56"/>
    <p:sldId id="2076137354" r:id="rId57"/>
    <p:sldId id="2076137359" r:id="rId58"/>
    <p:sldId id="2076137352" r:id="rId59"/>
    <p:sldId id="2076137357" r:id="rId60"/>
    <p:sldId id="2076137351" r:id="rId61"/>
    <p:sldId id="2076137355" r:id="rId62"/>
    <p:sldId id="2076137356" r:id="rId63"/>
    <p:sldId id="2076137341" r:id="rId64"/>
    <p:sldId id="2076137343" r:id="rId65"/>
    <p:sldId id="2076137344" r:id="rId66"/>
    <p:sldId id="263" r:id="rId67"/>
    <p:sldId id="278" r:id="rId68"/>
    <p:sldId id="2076137392"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onsolas" panose="020B0609020204030204" pitchFamily="49" charset="0"/>
      <p:regular r:id="rId75"/>
      <p:bold r:id="rId76"/>
      <p:italic r:id="rId77"/>
      <p:boldItalic r:id="rId78"/>
    </p:embeddedFont>
    <p:embeddedFont>
      <p:font typeface="Open Sans" panose="02020500000000000000" charset="0"/>
      <p:regular r:id="rId79"/>
      <p:bold r:id="rId80"/>
      <p:italic r:id="rId81"/>
      <p:boldItalic r:id="rId82"/>
    </p:embeddedFont>
    <p:embeddedFont>
      <p:font typeface="Roboto" panose="02020500000000000000" charset="0"/>
      <p:regular r:id="rId83"/>
      <p:bold r:id="rId84"/>
      <p:italic r:id="rId85"/>
      <p:boldItalic r:id="rId86"/>
    </p:embeddedFont>
    <p:embeddedFont>
      <p:font typeface="Segoe UI" panose="020B0502040204020203" pitchFamily="34" charset="0"/>
      <p:regular r:id="rId87"/>
      <p:bold r:id="rId88"/>
      <p:italic r:id="rId89"/>
      <p:boldItalic r:id="rId90"/>
    </p:embeddedFont>
    <p:embeddedFont>
      <p:font typeface="Segoe UI Semibold" panose="020B0702040204020203" pitchFamily="34" charset="0"/>
      <p:bold r:id="rId91"/>
      <p:boldItalic r:id="rId92"/>
    </p:embeddedFont>
    <p:embeddedFont>
      <p:font typeface="Segoe UI Semilight" panose="020B0402040204020203" pitchFamily="34" charset="0"/>
      <p:regular r:id="rId93"/>
      <p:italic r:id="rId94"/>
    </p:embeddedFont>
    <p:embeddedFont>
      <p:font typeface="微軟正黑體" panose="020B0604030504040204" pitchFamily="34" charset="-120"/>
      <p:regular r:id="rId95"/>
      <p:bold r:id="rId96"/>
    </p:embeddedFont>
    <p:embeddedFont>
      <p:font typeface="微軟正黑體 Light" panose="020B0304030504040204" pitchFamily="34" charset="-120"/>
      <p:regular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20A0"/>
    <a:srgbClr val="000000"/>
    <a:srgbClr val="4424B5"/>
    <a:srgbClr val="333333"/>
    <a:srgbClr val="737474"/>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3" autoAdjust="0"/>
    <p:restoredTop sz="79552" autoAdjust="0"/>
  </p:normalViewPr>
  <p:slideViewPr>
    <p:cSldViewPr snapToGrid="0">
      <p:cViewPr varScale="1">
        <p:scale>
          <a:sx n="69" d="100"/>
          <a:sy n="69" d="100"/>
        </p:scale>
        <p:origin x="1258"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97" Type="http://schemas.openxmlformats.org/officeDocument/2006/relationships/font" Target="fonts/font27.fntdata"/><Relationship Id="rId7" Type="http://schemas.openxmlformats.org/officeDocument/2006/relationships/slideMaster" Target="slideMasters/slideMaster7.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102"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font" Target="fonts/font12.fntdata"/><Relationship Id="rId90" Type="http://schemas.openxmlformats.org/officeDocument/2006/relationships/font" Target="fonts/font20.fntdata"/><Relationship Id="rId95" Type="http://schemas.openxmlformats.org/officeDocument/2006/relationships/font" Target="fonts/font25.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font" Target="fonts/font7.fntdata"/><Relationship Id="rId100"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font" Target="fonts/font23.fntdata"/><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y Chang" userId="eb877ef9188e2d2c" providerId="LiveId" clId="{9C288D7A-6F59-43AB-91FE-E689ED41A57B}"/>
    <pc:docChg chg="custSel addSld delSld modSld">
      <pc:chgData name="Poy Chang" userId="eb877ef9188e2d2c" providerId="LiveId" clId="{9C288D7A-6F59-43AB-91FE-E689ED41A57B}" dt="2020-11-19T05:46:24.798" v="60" actId="729"/>
      <pc:docMkLst>
        <pc:docMk/>
      </pc:docMkLst>
      <pc:sldChg chg="mod modShow">
        <pc:chgData name="Poy Chang" userId="eb877ef9188e2d2c" providerId="LiveId" clId="{9C288D7A-6F59-43AB-91FE-E689ED41A57B}" dt="2020-11-19T05:43:00.455" v="2" actId="729"/>
        <pc:sldMkLst>
          <pc:docMk/>
          <pc:sldMk cId="3852120625" sldId="257"/>
        </pc:sldMkLst>
      </pc:sldChg>
      <pc:sldChg chg="addSp delSp modSp new mod modShow">
        <pc:chgData name="Poy Chang" userId="eb877ef9188e2d2c" providerId="LiveId" clId="{9C288D7A-6F59-43AB-91FE-E689ED41A57B}" dt="2020-11-19T05:46:24.798" v="60" actId="729"/>
        <pc:sldMkLst>
          <pc:docMk/>
          <pc:sldMk cId="2622551836" sldId="2076137297"/>
        </pc:sldMkLst>
        <pc:picChg chg="add mod">
          <ac:chgData name="Poy Chang" userId="eb877ef9188e2d2c" providerId="LiveId" clId="{9C288D7A-6F59-43AB-91FE-E689ED41A57B}" dt="2020-11-19T05:45:29.890" v="50" actId="1076"/>
          <ac:picMkLst>
            <pc:docMk/>
            <pc:sldMk cId="2622551836" sldId="2076137297"/>
            <ac:picMk id="3" creationId="{85F551BB-9D65-4F00-9DA0-30CA3DE85178}"/>
          </ac:picMkLst>
        </pc:picChg>
        <pc:picChg chg="add mod">
          <ac:chgData name="Poy Chang" userId="eb877ef9188e2d2c" providerId="LiveId" clId="{9C288D7A-6F59-43AB-91FE-E689ED41A57B}" dt="2020-11-19T05:45:15.099" v="39" actId="1076"/>
          <ac:picMkLst>
            <pc:docMk/>
            <pc:sldMk cId="2622551836" sldId="2076137297"/>
            <ac:picMk id="5" creationId="{6E33C060-98C3-4790-9E61-01F5279F3F0B}"/>
          </ac:picMkLst>
        </pc:picChg>
        <pc:picChg chg="add mod">
          <ac:chgData name="Poy Chang" userId="eb877ef9188e2d2c" providerId="LiveId" clId="{9C288D7A-6F59-43AB-91FE-E689ED41A57B}" dt="2020-11-19T05:45:19.972" v="41" actId="1076"/>
          <ac:picMkLst>
            <pc:docMk/>
            <pc:sldMk cId="2622551836" sldId="2076137297"/>
            <ac:picMk id="7" creationId="{226C0877-134C-446C-88BF-35CC545BE3F9}"/>
          </ac:picMkLst>
        </pc:picChg>
        <pc:picChg chg="add mod">
          <ac:chgData name="Poy Chang" userId="eb877ef9188e2d2c" providerId="LiveId" clId="{9C288D7A-6F59-43AB-91FE-E689ED41A57B}" dt="2020-11-19T05:45:36.318" v="55" actId="1076"/>
          <ac:picMkLst>
            <pc:docMk/>
            <pc:sldMk cId="2622551836" sldId="2076137297"/>
            <ac:picMk id="9" creationId="{9F757A1A-6C6B-433D-BD48-859061934670}"/>
          </ac:picMkLst>
        </pc:picChg>
        <pc:picChg chg="add mod">
          <ac:chgData name="Poy Chang" userId="eb877ef9188e2d2c" providerId="LiveId" clId="{9C288D7A-6F59-43AB-91FE-E689ED41A57B}" dt="2020-11-19T05:45:06.616" v="31" actId="1076"/>
          <ac:picMkLst>
            <pc:docMk/>
            <pc:sldMk cId="2622551836" sldId="2076137297"/>
            <ac:picMk id="11" creationId="{2F2310BE-2E16-4848-9F61-54270C815668}"/>
          </ac:picMkLst>
        </pc:picChg>
        <pc:picChg chg="add mod">
          <ac:chgData name="Poy Chang" userId="eb877ef9188e2d2c" providerId="LiveId" clId="{9C288D7A-6F59-43AB-91FE-E689ED41A57B}" dt="2020-11-19T05:45:05.188" v="30" actId="1076"/>
          <ac:picMkLst>
            <pc:docMk/>
            <pc:sldMk cId="2622551836" sldId="2076137297"/>
            <ac:picMk id="13" creationId="{3BF69024-83F1-45EA-BA3C-72DDB81D906C}"/>
          </ac:picMkLst>
        </pc:picChg>
        <pc:picChg chg="add mod">
          <ac:chgData name="Poy Chang" userId="eb877ef9188e2d2c" providerId="LiveId" clId="{9C288D7A-6F59-43AB-91FE-E689ED41A57B}" dt="2020-11-19T05:45:28.259" v="48" actId="1076"/>
          <ac:picMkLst>
            <pc:docMk/>
            <pc:sldMk cId="2622551836" sldId="2076137297"/>
            <ac:picMk id="15" creationId="{F483A6EB-85B1-43E0-AA82-E56FCB53A361}"/>
          </ac:picMkLst>
        </pc:picChg>
        <pc:picChg chg="add mod">
          <ac:chgData name="Poy Chang" userId="eb877ef9188e2d2c" providerId="LiveId" clId="{9C288D7A-6F59-43AB-91FE-E689ED41A57B}" dt="2020-11-19T05:45:29.191" v="49" actId="1076"/>
          <ac:picMkLst>
            <pc:docMk/>
            <pc:sldMk cId="2622551836" sldId="2076137297"/>
            <ac:picMk id="17" creationId="{13C583AA-850B-4055-8001-CF4CE75FF4AD}"/>
          </ac:picMkLst>
        </pc:picChg>
        <pc:picChg chg="add mod">
          <ac:chgData name="Poy Chang" userId="eb877ef9188e2d2c" providerId="LiveId" clId="{9C288D7A-6F59-43AB-91FE-E689ED41A57B}" dt="2020-11-19T05:45:21.490" v="43" actId="1076"/>
          <ac:picMkLst>
            <pc:docMk/>
            <pc:sldMk cId="2622551836" sldId="2076137297"/>
            <ac:picMk id="19" creationId="{AC781FDD-3FA8-4554-ADAC-A719E09F92AC}"/>
          </ac:picMkLst>
        </pc:picChg>
        <pc:picChg chg="add mod">
          <ac:chgData name="Poy Chang" userId="eb877ef9188e2d2c" providerId="LiveId" clId="{9C288D7A-6F59-43AB-91FE-E689ED41A57B}" dt="2020-11-19T05:44:57.883" v="25" actId="1076"/>
          <ac:picMkLst>
            <pc:docMk/>
            <pc:sldMk cId="2622551836" sldId="2076137297"/>
            <ac:picMk id="21" creationId="{1018BE4C-652E-4085-9388-F1EB2F390967}"/>
          </ac:picMkLst>
        </pc:picChg>
        <pc:picChg chg="add mod">
          <ac:chgData name="Poy Chang" userId="eb877ef9188e2d2c" providerId="LiveId" clId="{9C288D7A-6F59-43AB-91FE-E689ED41A57B}" dt="2020-11-19T05:44:53.399" v="23" actId="1076"/>
          <ac:picMkLst>
            <pc:docMk/>
            <pc:sldMk cId="2622551836" sldId="2076137297"/>
            <ac:picMk id="23" creationId="{5276C8FD-6B39-47DC-9A3A-9FBC29BD2194}"/>
          </ac:picMkLst>
        </pc:picChg>
        <pc:picChg chg="add mod">
          <ac:chgData name="Poy Chang" userId="eb877ef9188e2d2c" providerId="LiveId" clId="{9C288D7A-6F59-43AB-91FE-E689ED41A57B}" dt="2020-11-19T05:45:35.318" v="54" actId="1076"/>
          <ac:picMkLst>
            <pc:docMk/>
            <pc:sldMk cId="2622551836" sldId="2076137297"/>
            <ac:picMk id="25" creationId="{53C09BEF-3FE1-4F54-A797-2B98117F566F}"/>
          </ac:picMkLst>
        </pc:picChg>
        <pc:picChg chg="add mod">
          <ac:chgData name="Poy Chang" userId="eb877ef9188e2d2c" providerId="LiveId" clId="{9C288D7A-6F59-43AB-91FE-E689ED41A57B}" dt="2020-11-19T05:45:41.387" v="57" actId="1076"/>
          <ac:picMkLst>
            <pc:docMk/>
            <pc:sldMk cId="2622551836" sldId="2076137297"/>
            <ac:picMk id="27" creationId="{0888CE98-7654-4DB1-81A3-CFBC4B847A8F}"/>
          </ac:picMkLst>
        </pc:picChg>
        <pc:picChg chg="add mod">
          <ac:chgData name="Poy Chang" userId="eb877ef9188e2d2c" providerId="LiveId" clId="{9C288D7A-6F59-43AB-91FE-E689ED41A57B}" dt="2020-11-19T05:44:59.229" v="26" actId="1076"/>
          <ac:picMkLst>
            <pc:docMk/>
            <pc:sldMk cId="2622551836" sldId="2076137297"/>
            <ac:picMk id="29" creationId="{ABA5489D-1AD6-4C11-88E4-3D8EA126CD3D}"/>
          </ac:picMkLst>
        </pc:picChg>
        <pc:picChg chg="add mod">
          <ac:chgData name="Poy Chang" userId="eb877ef9188e2d2c" providerId="LiveId" clId="{9C288D7A-6F59-43AB-91FE-E689ED41A57B}" dt="2020-11-19T05:45:38.676" v="56" actId="1076"/>
          <ac:picMkLst>
            <pc:docMk/>
            <pc:sldMk cId="2622551836" sldId="2076137297"/>
            <ac:picMk id="31" creationId="{BC99E1EC-9DAA-4082-AEBF-C3E5D1CEBE05}"/>
          </ac:picMkLst>
        </pc:picChg>
        <pc:picChg chg="add mod">
          <ac:chgData name="Poy Chang" userId="eb877ef9188e2d2c" providerId="LiveId" clId="{9C288D7A-6F59-43AB-91FE-E689ED41A57B}" dt="2020-11-19T05:44:48.828" v="19" actId="1076"/>
          <ac:picMkLst>
            <pc:docMk/>
            <pc:sldMk cId="2622551836" sldId="2076137297"/>
            <ac:picMk id="33" creationId="{30891864-55C5-4841-BB2D-A0304EDDDE44}"/>
          </ac:picMkLst>
        </pc:picChg>
        <pc:picChg chg="add mod">
          <ac:chgData name="Poy Chang" userId="eb877ef9188e2d2c" providerId="LiveId" clId="{9C288D7A-6F59-43AB-91FE-E689ED41A57B}" dt="2020-11-19T05:44:48.007" v="18" actId="1076"/>
          <ac:picMkLst>
            <pc:docMk/>
            <pc:sldMk cId="2622551836" sldId="2076137297"/>
            <ac:picMk id="35" creationId="{4574F93A-C340-4F0F-9254-818369019AAE}"/>
          </ac:picMkLst>
        </pc:picChg>
        <pc:picChg chg="add mod">
          <ac:chgData name="Poy Chang" userId="eb877ef9188e2d2c" providerId="LiveId" clId="{9C288D7A-6F59-43AB-91FE-E689ED41A57B}" dt="2020-11-19T05:45:34.505" v="53" actId="1076"/>
          <ac:picMkLst>
            <pc:docMk/>
            <pc:sldMk cId="2622551836" sldId="2076137297"/>
            <ac:picMk id="37" creationId="{7DC782B1-F368-4114-83FC-C6D27F3B1F46}"/>
          </ac:picMkLst>
        </pc:picChg>
        <pc:picChg chg="add del mod">
          <ac:chgData name="Poy Chang" userId="eb877ef9188e2d2c" providerId="LiveId" clId="{9C288D7A-6F59-43AB-91FE-E689ED41A57B}" dt="2020-11-19T05:44:55.557" v="24" actId="478"/>
          <ac:picMkLst>
            <pc:docMk/>
            <pc:sldMk cId="2622551836" sldId="2076137297"/>
            <ac:picMk id="39" creationId="{2F2C0581-5825-451E-B10F-CFB593782FA2}"/>
          </ac:picMkLst>
        </pc:picChg>
        <pc:picChg chg="add mod">
          <ac:chgData name="Poy Chang" userId="eb877ef9188e2d2c" providerId="LiveId" clId="{9C288D7A-6F59-43AB-91FE-E689ED41A57B}" dt="2020-11-19T05:45:44.353" v="58" actId="1076"/>
          <ac:picMkLst>
            <pc:docMk/>
            <pc:sldMk cId="2622551836" sldId="2076137297"/>
            <ac:picMk id="41" creationId="{221B3101-51F1-40EF-80CF-80CF47492228}"/>
          </ac:picMkLst>
        </pc:picChg>
        <pc:picChg chg="add mod">
          <ac:chgData name="Poy Chang" userId="eb877ef9188e2d2c" providerId="LiveId" clId="{9C288D7A-6F59-43AB-91FE-E689ED41A57B}" dt="2020-11-19T05:45:12.996" v="38" actId="1076"/>
          <ac:picMkLst>
            <pc:docMk/>
            <pc:sldMk cId="2622551836" sldId="2076137297"/>
            <ac:picMk id="43" creationId="{06C14365-4752-405B-B506-9AC343655E4C}"/>
          </ac:picMkLst>
        </pc:picChg>
        <pc:picChg chg="add mod">
          <ac:chgData name="Poy Chang" userId="eb877ef9188e2d2c" providerId="LiveId" clId="{9C288D7A-6F59-43AB-91FE-E689ED41A57B}" dt="2020-11-19T05:44:36.198" v="6" actId="1076"/>
          <ac:picMkLst>
            <pc:docMk/>
            <pc:sldMk cId="2622551836" sldId="2076137297"/>
            <ac:picMk id="45" creationId="{227E7DCA-279E-4BF0-8E72-2EF117B58B62}"/>
          </ac:picMkLst>
        </pc:picChg>
        <pc:picChg chg="add mod">
          <ac:chgData name="Poy Chang" userId="eb877ef9188e2d2c" providerId="LiveId" clId="{9C288D7A-6F59-43AB-91FE-E689ED41A57B}" dt="2020-11-19T05:45:45.543" v="59" actId="1076"/>
          <ac:picMkLst>
            <pc:docMk/>
            <pc:sldMk cId="2622551836" sldId="2076137297"/>
            <ac:picMk id="47" creationId="{1D3071EC-4FD9-4CC6-8035-E54BBBB1BB62}"/>
          </ac:picMkLst>
        </pc:picChg>
        <pc:picChg chg="add mod">
          <ac:chgData name="Poy Chang" userId="eb877ef9188e2d2c" providerId="LiveId" clId="{9C288D7A-6F59-43AB-91FE-E689ED41A57B}" dt="2020-11-19T05:44:42.861" v="12" actId="1076"/>
          <ac:picMkLst>
            <pc:docMk/>
            <pc:sldMk cId="2622551836" sldId="2076137297"/>
            <ac:picMk id="49" creationId="{FB5FFF77-C23D-4171-A4A8-2CACF80F7A6A}"/>
          </ac:picMkLst>
        </pc:picChg>
        <pc:picChg chg="add mod">
          <ac:chgData name="Poy Chang" userId="eb877ef9188e2d2c" providerId="LiveId" clId="{9C288D7A-6F59-43AB-91FE-E689ED41A57B}" dt="2020-11-19T05:45:20.592" v="42" actId="1076"/>
          <ac:picMkLst>
            <pc:docMk/>
            <pc:sldMk cId="2622551836" sldId="2076137297"/>
            <ac:picMk id="51" creationId="{69F6F94F-C0D3-4185-AE90-58E0994FA74C}"/>
          </ac:picMkLst>
        </pc:picChg>
        <pc:picChg chg="add mod">
          <ac:chgData name="Poy Chang" userId="eb877ef9188e2d2c" providerId="LiveId" clId="{9C288D7A-6F59-43AB-91FE-E689ED41A57B}" dt="2020-11-19T05:45:18.899" v="40" actId="1076"/>
          <ac:picMkLst>
            <pc:docMk/>
            <pc:sldMk cId="2622551836" sldId="2076137297"/>
            <ac:picMk id="53" creationId="{2F1FEFD6-7442-4455-9092-5ADC961212D9}"/>
          </ac:picMkLst>
        </pc:picChg>
        <pc:picChg chg="add mod">
          <ac:chgData name="Poy Chang" userId="eb877ef9188e2d2c" providerId="LiveId" clId="{9C288D7A-6F59-43AB-91FE-E689ED41A57B}" dt="2020-11-19T05:44:39.911" v="9" actId="1076"/>
          <ac:picMkLst>
            <pc:docMk/>
            <pc:sldMk cId="2622551836" sldId="2076137297"/>
            <ac:picMk id="55" creationId="{BCBBDA85-F084-4FD0-AA28-CFC56E205B76}"/>
          </ac:picMkLst>
        </pc:picChg>
        <pc:picChg chg="add mod">
          <ac:chgData name="Poy Chang" userId="eb877ef9188e2d2c" providerId="LiveId" clId="{9C288D7A-6F59-43AB-91FE-E689ED41A57B}" dt="2020-11-19T05:44:38.675" v="8" actId="1076"/>
          <ac:picMkLst>
            <pc:docMk/>
            <pc:sldMk cId="2622551836" sldId="2076137297"/>
            <ac:picMk id="57" creationId="{42D07C27-05A9-4488-81A6-409344641EBE}"/>
          </ac:picMkLst>
        </pc:picChg>
        <pc:picChg chg="add mod">
          <ac:chgData name="Poy Chang" userId="eb877ef9188e2d2c" providerId="LiveId" clId="{9C288D7A-6F59-43AB-91FE-E689ED41A57B}" dt="2020-11-19T05:44:37.500" v="7" actId="1076"/>
          <ac:picMkLst>
            <pc:docMk/>
            <pc:sldMk cId="2622551836" sldId="2076137297"/>
            <ac:picMk id="59" creationId="{E161BD23-220A-4882-9AA5-BD00B72F6DAA}"/>
          </ac:picMkLst>
        </pc:picChg>
      </pc:sldChg>
      <pc:sldChg chg="add del">
        <pc:chgData name="Poy Chang" userId="eb877ef9188e2d2c" providerId="LiveId" clId="{9C288D7A-6F59-43AB-91FE-E689ED41A57B}" dt="2020-11-19T05:42:23.726" v="1" actId="47"/>
        <pc:sldMkLst>
          <pc:docMk/>
          <pc:sldMk cId="3141912570" sldId="2076137297"/>
        </pc:sldMkLst>
      </pc:sldChg>
    </pc:docChg>
  </pc:docChgLst>
  <pc:docChgLst>
    <pc:chgData name="Poy Chang" userId="3098eded-4c4c-498b-8619-90a141fc88c7" providerId="ADAL" clId="{1D3B7DE5-26AB-422D-B809-224D6D715B52}"/>
    <pc:docChg chg="addSld delSld modSld">
      <pc:chgData name="Poy Chang" userId="3098eded-4c4c-498b-8619-90a141fc88c7" providerId="ADAL" clId="{1D3B7DE5-26AB-422D-B809-224D6D715B52}" dt="2020-11-19T05:33:54.357" v="1" actId="47"/>
      <pc:docMkLst>
        <pc:docMk/>
      </pc:docMkLst>
      <pc:sldChg chg="add del">
        <pc:chgData name="Poy Chang" userId="3098eded-4c4c-498b-8619-90a141fc88c7" providerId="ADAL" clId="{1D3B7DE5-26AB-422D-B809-224D6D715B52}" dt="2020-11-19T05:33:54.357" v="1" actId="47"/>
        <pc:sldMkLst>
          <pc:docMk/>
          <pc:sldMk cId="1872203363" sldId="2076137297"/>
        </pc:sldMkLst>
      </pc:sldChg>
    </pc:docChg>
  </pc:docChgLst>
  <pc:docChgLst>
    <pc:chgData name="Poy Chang" userId="eb877ef9188e2d2c" providerId="LiveId" clId="{3ACE6F0B-3EC5-4D92-AED7-F7CB13BA1390}"/>
    <pc:docChg chg="undo custSel modMainMaster">
      <pc:chgData name="Poy Chang" userId="eb877ef9188e2d2c" providerId="LiveId" clId="{3ACE6F0B-3EC5-4D92-AED7-F7CB13BA1390}" dt="2020-11-21T02:48:31.656" v="15" actId="20577"/>
      <pc:docMkLst>
        <pc:docMk/>
      </pc:docMkLst>
      <pc:sldMasterChg chg="modSldLayout">
        <pc:chgData name="Poy Chang" userId="eb877ef9188e2d2c" providerId="LiveId" clId="{3ACE6F0B-3EC5-4D92-AED7-F7CB13BA1390}" dt="2020-11-21T02:48:31.656" v="15" actId="20577"/>
        <pc:sldMasterMkLst>
          <pc:docMk/>
          <pc:sldMasterMk cId="2691677774" sldId="2147483764"/>
        </pc:sldMasterMkLst>
        <pc:sldLayoutChg chg="modSp mod">
          <pc:chgData name="Poy Chang" userId="eb877ef9188e2d2c" providerId="LiveId" clId="{3ACE6F0B-3EC5-4D92-AED7-F7CB13BA1390}" dt="2020-11-21T02:48:31.656" v="15" actId="20577"/>
          <pc:sldLayoutMkLst>
            <pc:docMk/>
            <pc:sldMasterMk cId="2691677774" sldId="2147483764"/>
            <pc:sldLayoutMk cId="2133160185" sldId="2147483781"/>
          </pc:sldLayoutMkLst>
          <pc:spChg chg="mod">
            <ac:chgData name="Poy Chang" userId="eb877ef9188e2d2c" providerId="LiveId" clId="{3ACE6F0B-3EC5-4D92-AED7-F7CB13BA1390}" dt="2020-11-21T02:48:31.656" v="15" actId="20577"/>
            <ac:spMkLst>
              <pc:docMk/>
              <pc:sldMasterMk cId="2691677774" sldId="2147483764"/>
              <pc:sldLayoutMk cId="2133160185" sldId="2147483781"/>
              <ac:spMk id="52" creationId="{F12CDB9B-93F9-457A-8468-CABD6348A85C}"/>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35316"/>
        <a:ext cx="1838086" cy="735234"/>
      </dsp:txXfrm>
    </dsp:sp>
    <dsp:sp modelId="{9BD2978A-4856-D348-8705-94E548350B43}">
      <dsp:nvSpPr>
        <dsp:cNvPr id="0" name=""/>
        <dsp:cNvSpPr/>
      </dsp:nvSpPr>
      <dsp:spPr>
        <a:xfrm>
          <a:off x="380518"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427755" y="2317787"/>
        <a:ext cx="1743612" cy="1518326"/>
      </dsp:txXfrm>
    </dsp:sp>
    <dsp:sp modelId="{01336F47-7A01-854B-B682-4DF1D2D387D7}">
      <dsp:nvSpPr>
        <dsp:cNvPr id="0" name=""/>
        <dsp:cNvSpPr/>
      </dsp:nvSpPr>
      <dsp:spPr>
        <a:xfrm>
          <a:off x="2120776"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65644"/>
        <a:ext cx="453443" cy="274578"/>
      </dsp:txXfrm>
    </dsp:sp>
    <dsp:sp modelId="{E001AAE2-2F6F-E941-9448-9281FF4D5158}">
      <dsp:nvSpPr>
        <dsp:cNvPr id="0" name=""/>
        <dsp:cNvSpPr/>
      </dsp:nvSpPr>
      <dsp:spPr>
        <a:xfrm>
          <a:off x="2956718"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35316"/>
        <a:ext cx="1838086" cy="735234"/>
      </dsp:txXfrm>
    </dsp:sp>
    <dsp:sp modelId="{492B1704-3054-1340-B8F1-AC29D1106B72}">
      <dsp:nvSpPr>
        <dsp:cNvPr id="0" name=""/>
        <dsp:cNvSpPr/>
      </dsp:nvSpPr>
      <dsp:spPr>
        <a:xfrm>
          <a:off x="3333194"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3380431" y="2317787"/>
        <a:ext cx="1743612" cy="1518326"/>
      </dsp:txXfrm>
    </dsp:sp>
    <dsp:sp modelId="{C20A7731-0B40-AB48-8A4D-1301AD3C2796}">
      <dsp:nvSpPr>
        <dsp:cNvPr id="0" name=""/>
        <dsp:cNvSpPr/>
      </dsp:nvSpPr>
      <dsp:spPr>
        <a:xfrm>
          <a:off x="5073452"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65644"/>
        <a:ext cx="453443" cy="274578"/>
      </dsp:txXfrm>
    </dsp:sp>
    <dsp:sp modelId="{D19BA441-39B0-B343-B752-120EFF3B3112}">
      <dsp:nvSpPr>
        <dsp:cNvPr id="0" name=""/>
        <dsp:cNvSpPr/>
      </dsp:nvSpPr>
      <dsp:spPr>
        <a:xfrm>
          <a:off x="5909394"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35316"/>
        <a:ext cx="1838086" cy="735234"/>
      </dsp:txXfrm>
    </dsp:sp>
    <dsp:sp modelId="{B034060D-911A-6C4A-B882-60AC7B34A118}">
      <dsp:nvSpPr>
        <dsp:cNvPr id="0" name=""/>
        <dsp:cNvSpPr/>
      </dsp:nvSpPr>
      <dsp:spPr>
        <a:xfrm>
          <a:off x="6285870"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6333107" y="2317787"/>
        <a:ext cx="1743612" cy="15183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35316"/>
        <a:ext cx="1838086" cy="735234"/>
      </dsp:txXfrm>
    </dsp:sp>
    <dsp:sp modelId="{9BD2978A-4856-D348-8705-94E548350B43}">
      <dsp:nvSpPr>
        <dsp:cNvPr id="0" name=""/>
        <dsp:cNvSpPr/>
      </dsp:nvSpPr>
      <dsp:spPr>
        <a:xfrm>
          <a:off x="380518"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427755" y="2317787"/>
        <a:ext cx="1743612" cy="1518326"/>
      </dsp:txXfrm>
    </dsp:sp>
    <dsp:sp modelId="{01336F47-7A01-854B-B682-4DF1D2D387D7}">
      <dsp:nvSpPr>
        <dsp:cNvPr id="0" name=""/>
        <dsp:cNvSpPr/>
      </dsp:nvSpPr>
      <dsp:spPr>
        <a:xfrm>
          <a:off x="2120776"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65644"/>
        <a:ext cx="453443" cy="274578"/>
      </dsp:txXfrm>
    </dsp:sp>
    <dsp:sp modelId="{E001AAE2-2F6F-E941-9448-9281FF4D5158}">
      <dsp:nvSpPr>
        <dsp:cNvPr id="0" name=""/>
        <dsp:cNvSpPr/>
      </dsp:nvSpPr>
      <dsp:spPr>
        <a:xfrm>
          <a:off x="2956718"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35316"/>
        <a:ext cx="1838086" cy="735234"/>
      </dsp:txXfrm>
    </dsp:sp>
    <dsp:sp modelId="{492B1704-3054-1340-B8F1-AC29D1106B72}">
      <dsp:nvSpPr>
        <dsp:cNvPr id="0" name=""/>
        <dsp:cNvSpPr/>
      </dsp:nvSpPr>
      <dsp:spPr>
        <a:xfrm>
          <a:off x="3333194"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3380431" y="2317787"/>
        <a:ext cx="1743612" cy="1518326"/>
      </dsp:txXfrm>
    </dsp:sp>
    <dsp:sp modelId="{C20A7731-0B40-AB48-8A4D-1301AD3C2796}">
      <dsp:nvSpPr>
        <dsp:cNvPr id="0" name=""/>
        <dsp:cNvSpPr/>
      </dsp:nvSpPr>
      <dsp:spPr>
        <a:xfrm>
          <a:off x="5073452"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65644"/>
        <a:ext cx="453443" cy="274578"/>
      </dsp:txXfrm>
    </dsp:sp>
    <dsp:sp modelId="{D19BA441-39B0-B343-B752-120EFF3B3112}">
      <dsp:nvSpPr>
        <dsp:cNvPr id="0" name=""/>
        <dsp:cNvSpPr/>
      </dsp:nvSpPr>
      <dsp:spPr>
        <a:xfrm>
          <a:off x="5909394"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35316"/>
        <a:ext cx="1838086" cy="735234"/>
      </dsp:txXfrm>
    </dsp:sp>
    <dsp:sp modelId="{B034060D-911A-6C4A-B882-60AC7B34A118}">
      <dsp:nvSpPr>
        <dsp:cNvPr id="0" name=""/>
        <dsp:cNvSpPr/>
      </dsp:nvSpPr>
      <dsp:spPr>
        <a:xfrm>
          <a:off x="6285870"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6333107" y="2317787"/>
        <a:ext cx="1743612" cy="151832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2020/12/21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3188234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無知的無知</a:t>
            </a:r>
            <a:r>
              <a:rPr lang="en-US" altLang="zh-TW" dirty="0"/>
              <a:t>: </a:t>
            </a:r>
            <a:r>
              <a:rPr lang="zh-TW" altLang="en-US" dirty="0"/>
              <a:t>你不知道你不知道什麼</a:t>
            </a:r>
            <a:endParaRPr lang="en-US" altLang="zh-TW" dirty="0"/>
          </a:p>
          <a:p>
            <a:endParaRPr lang="en-US" dirty="0"/>
          </a:p>
          <a:p>
            <a:r>
              <a:rPr lang="zh-TW" altLang="en-US" dirty="0"/>
              <a:t>對策</a:t>
            </a:r>
            <a:r>
              <a:rPr lang="en-US" altLang="zh-TW" dirty="0"/>
              <a:t>: </a:t>
            </a:r>
            <a:r>
              <a:rPr lang="zh-TW" altLang="en-US" dirty="0"/>
              <a:t>盡可能的累積基礎知識，他能協助你面對未知問題能做出正確判斷</a:t>
            </a:r>
            <a:endParaRPr lang="en-US" altLang="zh-TW" dirty="0"/>
          </a:p>
          <a:p>
            <a:endParaRPr lang="en-US" dirty="0"/>
          </a:p>
          <a:p>
            <a:r>
              <a:rPr lang="zh-TW" altLang="en-US" dirty="0"/>
              <a:t>案例</a:t>
            </a:r>
            <a:r>
              <a:rPr lang="en-US" altLang="zh-TW" dirty="0"/>
              <a:t>: </a:t>
            </a:r>
            <a:r>
              <a:rPr lang="zh-TW" altLang="en-US" dirty="0"/>
              <a:t>如果你不知道你不懂，你可能連要去努力學習的機會都沒有</a:t>
            </a:r>
            <a:endParaRPr lang="en-US" altLang="zh-TW" dirty="0"/>
          </a:p>
          <a:p>
            <a:r>
              <a:rPr lang="zh-TW" altLang="en-US" dirty="0"/>
              <a:t>過於自負的人難以進步，謙虛才有進步的契機</a:t>
            </a:r>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237110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Modeling: </a:t>
            </a:r>
            <a:r>
              <a:rPr lang="zh-TW" altLang="en-US" dirty="0"/>
              <a:t>你用什麼樣的 </a:t>
            </a:r>
            <a:r>
              <a:rPr lang="en-US" altLang="zh-TW" dirty="0"/>
              <a:t>“</a:t>
            </a:r>
            <a:r>
              <a:rPr lang="zh-TW" altLang="en-US" dirty="0"/>
              <a:t>模型</a:t>
            </a:r>
            <a:r>
              <a:rPr lang="en-US" altLang="zh-TW" dirty="0"/>
              <a:t>” </a:t>
            </a:r>
            <a:r>
              <a:rPr lang="zh-TW" altLang="en-US" dirty="0"/>
              <a:t>來描述你的問題</a:t>
            </a:r>
            <a:r>
              <a:rPr lang="en-US" altLang="zh-TW" dirty="0"/>
              <a:t>?</a:t>
            </a:r>
          </a:p>
          <a:p>
            <a:endParaRPr lang="en-US" altLang="zh-TW" dirty="0"/>
          </a:p>
          <a:p>
            <a:r>
              <a:rPr lang="zh-TW" altLang="en-US" dirty="0"/>
              <a:t>西元 </a:t>
            </a:r>
            <a:r>
              <a:rPr lang="en-US" altLang="zh-TW" dirty="0"/>
              <a:t>1543</a:t>
            </a:r>
            <a:r>
              <a:rPr lang="zh-TW" altLang="en-US" dirty="0"/>
              <a:t> 年，哥白尼 </a:t>
            </a:r>
            <a:r>
              <a:rPr lang="en-US" altLang="zh-TW" dirty="0"/>
              <a:t>&lt;</a:t>
            </a:r>
            <a:r>
              <a:rPr lang="zh-TW" altLang="en-US" dirty="0"/>
              <a:t>天體運行論</a:t>
            </a:r>
            <a:r>
              <a:rPr lang="en-US" altLang="zh-TW" dirty="0"/>
              <a:t>&gt; </a:t>
            </a:r>
            <a:r>
              <a:rPr lang="zh-TW" altLang="en-US" dirty="0"/>
              <a:t>提出 </a:t>
            </a:r>
            <a:r>
              <a:rPr lang="en-US" altLang="zh-TW" dirty="0"/>
              <a:t>“</a:t>
            </a:r>
            <a:r>
              <a:rPr lang="zh-TW" altLang="en-US" dirty="0"/>
              <a:t>日心說</a:t>
            </a:r>
            <a:r>
              <a:rPr lang="en-US" altLang="zh-TW" dirty="0"/>
              <a:t>”</a:t>
            </a:r>
          </a:p>
          <a:p>
            <a:r>
              <a:rPr lang="en-US" dirty="0"/>
              <a:t>Think: </a:t>
            </a:r>
            <a:r>
              <a:rPr lang="zh-TW" altLang="en-US" dirty="0"/>
              <a:t>好的架構設計能造福多少開發人員</a:t>
            </a:r>
            <a:r>
              <a:rPr lang="en-US" altLang="zh-TW" dirty="0"/>
              <a:t>?</a:t>
            </a:r>
            <a:endParaRPr lang="en-US" dirty="0"/>
          </a:p>
          <a:p>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252322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選擇的範圍越大，你越能做出最適合的 </a:t>
            </a:r>
            <a:r>
              <a:rPr lang="en-US" altLang="zh-TW" dirty="0"/>
              <a:t>solution …</a:t>
            </a:r>
          </a:p>
          <a:p>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145316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腦袋想的</a:t>
            </a:r>
            <a:r>
              <a:rPr lang="en-US" altLang="zh-TW" dirty="0"/>
              <a:t>: </a:t>
            </a:r>
            <a:r>
              <a:rPr lang="zh-TW" altLang="en-US" dirty="0"/>
              <a:t>知道解決問題的方法 </a:t>
            </a:r>
            <a:r>
              <a:rPr lang="en-US" altLang="zh-TW" dirty="0"/>
              <a:t>(modeling)</a:t>
            </a:r>
          </a:p>
          <a:p>
            <a:r>
              <a:rPr lang="zh-TW" altLang="en-US" dirty="0"/>
              <a:t>寫成</a:t>
            </a:r>
            <a:r>
              <a:rPr lang="en-US" altLang="zh-TW" dirty="0"/>
              <a:t>code: </a:t>
            </a:r>
            <a:r>
              <a:rPr lang="zh-TW" altLang="en-US" dirty="0"/>
              <a:t>知道解決問題的做法 </a:t>
            </a:r>
            <a:r>
              <a:rPr lang="en-US" altLang="zh-TW" dirty="0"/>
              <a:t>(implementing, coding)</a:t>
            </a:r>
          </a:p>
          <a:p>
            <a:endParaRPr lang="en-US" altLang="zh-TW" dirty="0"/>
          </a:p>
          <a:p>
            <a:r>
              <a:rPr lang="zh-TW" altLang="en-US" dirty="0"/>
              <a:t>軟體產業最稀缺的資源</a:t>
            </a:r>
            <a:r>
              <a:rPr lang="en-US" altLang="zh-TW" dirty="0"/>
              <a:t>: </a:t>
            </a:r>
            <a:r>
              <a:rPr lang="zh-TW" altLang="en-US" dirty="0"/>
              <a:t>能知道 </a:t>
            </a:r>
            <a:r>
              <a:rPr lang="en-US" altLang="zh-TW" dirty="0"/>
              <a:t>modeling </a:t>
            </a:r>
            <a:r>
              <a:rPr lang="zh-TW" altLang="en-US" dirty="0"/>
              <a:t>又能正確 </a:t>
            </a:r>
            <a:r>
              <a:rPr lang="en-US" altLang="zh-TW" dirty="0"/>
              <a:t>coding </a:t>
            </a:r>
            <a:r>
              <a:rPr lang="zh-TW" altLang="en-US" dirty="0"/>
              <a:t>的人</a:t>
            </a:r>
            <a:endParaRPr lang="en-US" altLang="zh-TW" dirty="0"/>
          </a:p>
          <a:p>
            <a:r>
              <a:rPr lang="zh-TW" altLang="en-US" dirty="0"/>
              <a:t>最好的鍛鍊方式</a:t>
            </a:r>
            <a:r>
              <a:rPr lang="en-US" altLang="zh-TW" dirty="0"/>
              <a:t>: </a:t>
            </a:r>
            <a:r>
              <a:rPr lang="zh-TW" altLang="en-US" dirty="0"/>
              <a:t>用 </a:t>
            </a:r>
            <a:r>
              <a:rPr lang="en-US" altLang="zh-TW" dirty="0"/>
              <a:t>POC </a:t>
            </a:r>
            <a:r>
              <a:rPr lang="zh-TW" altLang="en-US" dirty="0"/>
              <a:t>來練習。如何知道 </a:t>
            </a:r>
            <a:r>
              <a:rPr lang="en-US" altLang="zh-TW" dirty="0"/>
              <a:t>“concept”</a:t>
            </a:r>
            <a:r>
              <a:rPr lang="zh-TW" altLang="en-US" dirty="0"/>
              <a:t> 是甚麼</a:t>
            </a:r>
            <a:r>
              <a:rPr lang="en-US" altLang="zh-TW" dirty="0"/>
              <a:t>?</a:t>
            </a:r>
            <a:r>
              <a:rPr lang="zh-TW" altLang="en-US" dirty="0"/>
              <a:t> 靠抽象化思考。</a:t>
            </a:r>
            <a:endParaRPr lang="en-US" altLang="zh-TW" dirty="0"/>
          </a:p>
          <a:p>
            <a:endParaRPr lang="en-US" dirty="0"/>
          </a:p>
          <a:p>
            <a:r>
              <a:rPr lang="en-US" altLang="zh-TW" dirty="0"/>
              <a:t>&gt;</a:t>
            </a:r>
            <a:r>
              <a:rPr lang="zh-TW" altLang="en-US" dirty="0"/>
              <a:t> 因此你需要一個夠好的開發平台 </a:t>
            </a:r>
            <a:r>
              <a:rPr lang="en-US" altLang="zh-TW" dirty="0"/>
              <a:t>(</a:t>
            </a:r>
            <a:r>
              <a:rPr lang="en-US" altLang="zh-TW" dirty="0" err="1"/>
              <a:t>.net</a:t>
            </a:r>
            <a:r>
              <a:rPr lang="en-US" altLang="zh-TW" dirty="0"/>
              <a:t>), </a:t>
            </a:r>
            <a:r>
              <a:rPr lang="zh-TW" altLang="en-US" dirty="0"/>
              <a:t>夠成熟且支持 </a:t>
            </a:r>
            <a:r>
              <a:rPr lang="en-US" altLang="zh-TW" dirty="0"/>
              <a:t>OOP </a:t>
            </a:r>
            <a:r>
              <a:rPr lang="zh-TW" altLang="en-US" dirty="0"/>
              <a:t>的語言 </a:t>
            </a:r>
            <a:r>
              <a:rPr lang="en-US" altLang="zh-TW" dirty="0"/>
              <a:t>(C#), </a:t>
            </a:r>
            <a:r>
              <a:rPr lang="zh-TW" altLang="en-US" dirty="0"/>
              <a:t>夠容易快速地做出 </a:t>
            </a:r>
            <a:r>
              <a:rPr lang="en-US" altLang="zh-TW" dirty="0"/>
              <a:t>POC (</a:t>
            </a:r>
            <a:r>
              <a:rPr lang="zh-TW" altLang="en-US" dirty="0"/>
              <a:t>語法貼近實際開發需求，例如眾多的語法糖，經典案例</a:t>
            </a:r>
            <a:r>
              <a:rPr lang="en-US" altLang="zh-TW" dirty="0"/>
              <a:t>: yield return)</a:t>
            </a:r>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20</a:t>
            </a:fld>
            <a:endParaRPr lang="en-US"/>
          </a:p>
        </p:txBody>
      </p:sp>
    </p:spTree>
    <p:extLst>
      <p:ext uri="{BB962C8B-B14F-4D97-AF65-F5344CB8AC3E}">
        <p14:creationId xmlns:p14="http://schemas.microsoft.com/office/powerpoint/2010/main" val="4108014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Modeling</a:t>
            </a:r>
          </a:p>
        </p:txBody>
      </p:sp>
      <p:sp>
        <p:nvSpPr>
          <p:cNvPr id="4" name="投影片編號版面配置區 3"/>
          <p:cNvSpPr>
            <a:spLocks noGrp="1"/>
          </p:cNvSpPr>
          <p:nvPr>
            <p:ph type="sldNum" sz="quarter" idx="5"/>
          </p:nvPr>
        </p:nvSpPr>
        <p:spPr/>
        <p:txBody>
          <a:bodyPr/>
          <a:lstStyle/>
          <a:p>
            <a:fld id="{045E74FF-B95A-3049-B6BA-741949CDE00C}" type="slidenum">
              <a:rPr lang="en-US" smtClean="0"/>
              <a:t>46</a:t>
            </a:fld>
            <a:endParaRPr lang="en-US"/>
          </a:p>
        </p:txBody>
      </p:sp>
    </p:spTree>
    <p:extLst>
      <p:ext uri="{BB962C8B-B14F-4D97-AF65-F5344CB8AC3E}">
        <p14:creationId xmlns:p14="http://schemas.microsoft.com/office/powerpoint/2010/main" val="339107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49</a:t>
            </a:fld>
            <a:endParaRPr lang="en-US"/>
          </a:p>
        </p:txBody>
      </p:sp>
    </p:spTree>
    <p:extLst>
      <p:ext uri="{BB962C8B-B14F-4D97-AF65-F5344CB8AC3E}">
        <p14:creationId xmlns:p14="http://schemas.microsoft.com/office/powerpoint/2010/main" val="176717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抽象化</a:t>
            </a:r>
            <a:r>
              <a:rPr lang="en-US" altLang="zh-TW" dirty="0"/>
              <a:t>: </a:t>
            </a:r>
            <a:r>
              <a:rPr lang="zh-TW" altLang="en-US" dirty="0"/>
              <a:t>隱藏細節；提取重點。</a:t>
            </a:r>
            <a:endParaRPr lang="en-US" altLang="zh-TW" dirty="0"/>
          </a:p>
          <a:p>
            <a:endParaRPr lang="en-US" dirty="0"/>
          </a:p>
          <a:p>
            <a:r>
              <a:rPr lang="zh-TW" altLang="en-US" dirty="0"/>
              <a:t>重點是</a:t>
            </a:r>
            <a:r>
              <a:rPr lang="en-US" altLang="zh-TW" dirty="0"/>
              <a:t>:</a:t>
            </a:r>
          </a:p>
          <a:p>
            <a:pPr marL="228600" indent="-228600">
              <a:buAutoNum type="arabicPeriod"/>
            </a:pPr>
            <a:r>
              <a:rPr lang="zh-TW" altLang="en-US" dirty="0"/>
              <a:t>世界是如何驅動所有的生命的</a:t>
            </a:r>
            <a:r>
              <a:rPr lang="en-US" altLang="zh-TW" dirty="0"/>
              <a:t>? </a:t>
            </a:r>
            <a:r>
              <a:rPr lang="en-US" altLang="zh-TW" dirty="0" err="1"/>
              <a:t>IWorld.Running</a:t>
            </a:r>
            <a:r>
              <a:rPr lang="en-US" altLang="zh-TW" dirty="0"/>
              <a:t>()</a:t>
            </a:r>
          </a:p>
          <a:p>
            <a:pPr marL="228600" indent="-228600">
              <a:buAutoNum type="arabicPeriod"/>
            </a:pPr>
            <a:r>
              <a:rPr lang="zh-TW" altLang="en-US" dirty="0"/>
              <a:t>每個生命如何描述自身的行為</a:t>
            </a:r>
            <a:r>
              <a:rPr lang="en-US" altLang="zh-TW" dirty="0"/>
              <a:t>? </a:t>
            </a:r>
            <a:r>
              <a:rPr lang="zh-TW" altLang="en-US" dirty="0"/>
              <a:t>同時配合世界的驅動</a:t>
            </a:r>
            <a:r>
              <a:rPr lang="en-US" altLang="zh-TW" dirty="0"/>
              <a:t>? </a:t>
            </a:r>
            <a:r>
              <a:rPr lang="en-US" altLang="zh-TW" dirty="0" err="1"/>
              <a:t>IRunningObject.AsTimePass</a:t>
            </a:r>
            <a:r>
              <a:rPr lang="en-US" altLang="zh-TW" dirty="0"/>
              <a:t>()</a:t>
            </a:r>
          </a:p>
          <a:p>
            <a:pPr marL="228600" indent="-228600">
              <a:buAutoNum type="arabicPeriod"/>
            </a:pPr>
            <a:r>
              <a:rPr lang="zh-TW" altLang="en-US" dirty="0"/>
              <a:t>生命如何 </a:t>
            </a:r>
            <a:r>
              <a:rPr lang="en-US" altLang="zh-TW" dirty="0"/>
              <a:t>“</a:t>
            </a:r>
            <a:r>
              <a:rPr lang="zh-TW" altLang="en-US" dirty="0"/>
              <a:t>看</a:t>
            </a:r>
            <a:r>
              <a:rPr lang="en-US" altLang="zh-TW" dirty="0"/>
              <a:t>” </a:t>
            </a:r>
            <a:r>
              <a:rPr lang="zh-TW" altLang="en-US" dirty="0"/>
              <a:t>到世界</a:t>
            </a:r>
            <a:r>
              <a:rPr lang="en-US" altLang="zh-TW" dirty="0"/>
              <a:t>?</a:t>
            </a:r>
            <a:r>
              <a:rPr lang="zh-TW" altLang="en-US" dirty="0"/>
              <a:t> 如何提共生命有限度的視覺能力</a:t>
            </a:r>
            <a:r>
              <a:rPr lang="en-US" altLang="zh-TW" dirty="0"/>
              <a:t>..</a:t>
            </a:r>
            <a:r>
              <a:rPr lang="zh-TW" altLang="en-US" dirty="0"/>
              <a:t>  </a:t>
            </a:r>
            <a:r>
              <a:rPr lang="en-US" altLang="zh-TW" dirty="0" err="1"/>
              <a:t>ILifeVision.SeeAround</a:t>
            </a:r>
            <a:r>
              <a:rPr lang="en-US" altLang="zh-TW" dirty="0"/>
              <a:t>()</a:t>
            </a:r>
          </a:p>
          <a:p>
            <a:pPr marL="0" indent="0">
              <a:buNone/>
            </a:pPr>
            <a:endParaRPr lang="en-US" dirty="0"/>
          </a:p>
          <a:p>
            <a:pPr marL="0" indent="0">
              <a:buNone/>
            </a:pPr>
            <a:r>
              <a:rPr lang="zh-TW" altLang="en-US" dirty="0"/>
              <a:t>其他都是細節，從 </a:t>
            </a:r>
            <a:r>
              <a:rPr lang="en-US" altLang="zh-TW" dirty="0"/>
              <a:t>interface </a:t>
            </a:r>
            <a:r>
              <a:rPr lang="zh-TW" altLang="en-US" dirty="0"/>
              <a:t>移除，只保留在 </a:t>
            </a:r>
            <a:r>
              <a:rPr lang="en-US" altLang="zh-TW" dirty="0"/>
              <a:t>implementation</a:t>
            </a:r>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50</a:t>
            </a:fld>
            <a:endParaRPr lang="en-US"/>
          </a:p>
        </p:txBody>
      </p:sp>
    </p:spTree>
    <p:extLst>
      <p:ext uri="{BB962C8B-B14F-4D97-AF65-F5344CB8AC3E}">
        <p14:creationId xmlns:p14="http://schemas.microsoft.com/office/powerpoint/2010/main" val="3885005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for joining us! Have a great conference!</a:t>
            </a:r>
          </a:p>
        </p:txBody>
      </p:sp>
      <p:sp>
        <p:nvSpPr>
          <p:cNvPr id="4" name="Slide Number Placeholder 3"/>
          <p:cNvSpPr>
            <a:spLocks noGrp="1"/>
          </p:cNvSpPr>
          <p:nvPr>
            <p:ph type="sldNum" sz="quarter" idx="5"/>
          </p:nvPr>
        </p:nvSpPr>
        <p:spPr/>
        <p:txBody>
          <a:bodyPr/>
          <a:lstStyle/>
          <a:p>
            <a:fld id="{045E74FF-B95A-3049-B6BA-741949CDE00C}" type="slidenum">
              <a:rPr lang="en-US" smtClean="0"/>
              <a:t>60</a:t>
            </a:fld>
            <a:endParaRPr lang="en-US"/>
          </a:p>
        </p:txBody>
      </p:sp>
    </p:spTree>
    <p:extLst>
      <p:ext uri="{BB962C8B-B14F-4D97-AF65-F5344CB8AC3E}">
        <p14:creationId xmlns:p14="http://schemas.microsoft.com/office/powerpoint/2010/main" val="1518434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0.sv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7.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0.sv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8.png"/><Relationship Id="rId18" Type="http://schemas.openxmlformats.org/officeDocument/2006/relationships/image" Target="../media/image21.svg"/><Relationship Id="rId3" Type="http://schemas.openxmlformats.org/officeDocument/2006/relationships/image" Target="../media/image10.svg"/><Relationship Id="rId7" Type="http://schemas.openxmlformats.org/officeDocument/2006/relationships/image" Target="../media/image15.png"/><Relationship Id="rId12" Type="http://schemas.openxmlformats.org/officeDocument/2006/relationships/image" Target="../media/image25.svg"/><Relationship Id="rId17" Type="http://schemas.openxmlformats.org/officeDocument/2006/relationships/image" Target="../media/image20.png"/><Relationship Id="rId2" Type="http://schemas.openxmlformats.org/officeDocument/2006/relationships/image" Target="../media/image9.png"/><Relationship Id="rId16" Type="http://schemas.openxmlformats.org/officeDocument/2006/relationships/image" Target="../media/image17.jpeg"/><Relationship Id="rId1" Type="http://schemas.openxmlformats.org/officeDocument/2006/relationships/slideMaster" Target="../slideMasters/slideMaster7.xml"/><Relationship Id="rId6" Type="http://schemas.openxmlformats.org/officeDocument/2006/relationships/image" Target="../media/image27.svg"/><Relationship Id="rId11" Type="http://schemas.openxmlformats.org/officeDocument/2006/relationships/image" Target="../media/image24.png"/><Relationship Id="rId5" Type="http://schemas.openxmlformats.org/officeDocument/2006/relationships/image" Target="../media/image26.png"/><Relationship Id="rId15" Type="http://schemas.openxmlformats.org/officeDocument/2006/relationships/image" Target="../media/image16.jpeg"/><Relationship Id="rId10" Type="http://schemas.openxmlformats.org/officeDocument/2006/relationships/image" Target="../media/image1.png"/><Relationship Id="rId19" Type="http://schemas.openxmlformats.org/officeDocument/2006/relationships/image" Target="../media/image43.jpeg"/><Relationship Id="rId4" Type="http://schemas.openxmlformats.org/officeDocument/2006/relationships/image" Target="../media/image14.png"/><Relationship Id="rId9" Type="http://schemas.openxmlformats.org/officeDocument/2006/relationships/image" Target="../media/image23.svg"/><Relationship Id="rId14" Type="http://schemas.openxmlformats.org/officeDocument/2006/relationships/image" Target="../media/image1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7.svg"/><Relationship Id="rId3" Type="http://schemas.openxmlformats.org/officeDocument/2006/relationships/image" Target="../media/image10.svg"/><Relationship Id="rId7" Type="http://schemas.openxmlformats.org/officeDocument/2006/relationships/image" Target="../media/image17.jpe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image" Target="../media/image9.png"/><Relationship Id="rId16" Type="http://schemas.openxmlformats.org/officeDocument/2006/relationships/image" Target="../media/image25.svg"/><Relationship Id="rId1" Type="http://schemas.openxmlformats.org/officeDocument/2006/relationships/slideMaster" Target="../slideMasters/slideMaster2.xml"/><Relationship Id="rId6" Type="http://schemas.openxmlformats.org/officeDocument/2006/relationships/image" Target="../media/image16.jpe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8E5CCCAF-35FE-4CCA-A025-D39637056C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BC87BD8D-D767-4393-9226-779B2E172DC4}"/>
              </a:ext>
            </a:extLst>
          </p:cNvPr>
          <p:cNvPicPr>
            <a:picLocks noChangeAspect="1"/>
          </p:cNvPicPr>
          <p:nvPr userDrawn="1"/>
        </p:nvPicPr>
        <p:blipFill>
          <a:blip r:embed="rId4"/>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D98B3FFF-086E-4144-B376-8ACD2C2EE0CE}"/>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449C8FB8-C724-4303-A3A2-03076CCFAB0F}"/>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22AE0432-E8E4-4169-A978-661026F32FE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F9520E6F-95E8-4517-B0D9-E9C1AD8F3550}"/>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CF1F982C-62D2-4002-9AC5-CFB5D2EAD26F}"/>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912F5247-CDAB-4F4C-B1AA-02E37CDEE843}"/>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4107BD6F-3BBF-4206-9D6E-2D2CD1664E0A}"/>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90597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41714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360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457031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58865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01964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329087"/>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446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818813"/>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2537777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639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582059"/>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846CE7D5-CF57-46EF-B807-FDD0502418D4}" type="datetimeFigureOut">
              <a:rPr lang="en-US" smtClean="0"/>
              <a:t>2020/12/21</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18218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8520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41088785"/>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1965383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117204599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標題投影片">
    <p:bg>
      <p:bgPr>
        <a:gradFill flip="none" rotWithShape="1">
          <a:gsLst>
            <a:gs pos="11000">
              <a:srgbClr val="FF7A41"/>
            </a:gs>
            <a:gs pos="34000">
              <a:srgbClr val="E63943"/>
            </a:gs>
            <a:gs pos="78000">
              <a:srgbClr val="BC347D"/>
            </a:gs>
            <a:gs pos="100000">
              <a:srgbClr val="7E2CD3"/>
            </a:gs>
          </a:gsLst>
          <a:lin ang="2700000" scaled="1"/>
          <a:tileRect/>
        </a:gradFill>
        <a:effectLst/>
      </p:bgPr>
    </p:bg>
    <p:spTree>
      <p:nvGrpSpPr>
        <p:cNvPr id="1" name=""/>
        <p:cNvGrpSpPr/>
        <p:nvPr/>
      </p:nvGrpSpPr>
      <p:grpSpPr>
        <a:xfrm>
          <a:off x="0" y="0"/>
          <a:ext cx="0" cy="0"/>
          <a:chOff x="0" y="0"/>
          <a:chExt cx="0" cy="0"/>
        </a:xfrm>
      </p:grpSpPr>
      <p:sp>
        <p:nvSpPr>
          <p:cNvPr id="12" name="流程圖: 人工輸入 9">
            <a:extLst>
              <a:ext uri="{FF2B5EF4-FFF2-40B4-BE49-F238E27FC236}">
                <a16:creationId xmlns:a16="http://schemas.microsoft.com/office/drawing/2014/main" id="{0C262263-B03F-4A38-A7D1-0A8376A0B9EB}"/>
              </a:ext>
            </a:extLst>
          </p:cNvPr>
          <p:cNvSpPr/>
          <p:nvPr userDrawn="1"/>
        </p:nvSpPr>
        <p:spPr>
          <a:xfrm>
            <a:off x="3183775" y="3552050"/>
            <a:ext cx="9009125" cy="2304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054"/>
              <a:gd name="connsiteX1" fmla="*/ 10000 w 10000"/>
              <a:gd name="connsiteY1" fmla="*/ 0 h 12054"/>
              <a:gd name="connsiteX2" fmla="*/ 10000 w 10000"/>
              <a:gd name="connsiteY2" fmla="*/ 10000 h 12054"/>
              <a:gd name="connsiteX3" fmla="*/ 0 w 10000"/>
              <a:gd name="connsiteY3" fmla="*/ 12054 h 12054"/>
              <a:gd name="connsiteX4" fmla="*/ 0 w 10000"/>
              <a:gd name="connsiteY4" fmla="*/ 2000 h 12054"/>
              <a:gd name="connsiteX0" fmla="*/ 0 w 10000"/>
              <a:gd name="connsiteY0" fmla="*/ 2000 h 12054"/>
              <a:gd name="connsiteX1" fmla="*/ 10000 w 10000"/>
              <a:gd name="connsiteY1" fmla="*/ 0 h 12054"/>
              <a:gd name="connsiteX2" fmla="*/ 9992 w 10000"/>
              <a:gd name="connsiteY2" fmla="*/ 10022 h 12054"/>
              <a:gd name="connsiteX3" fmla="*/ 0 w 10000"/>
              <a:gd name="connsiteY3" fmla="*/ 12054 h 12054"/>
              <a:gd name="connsiteX4" fmla="*/ 0 w 10000"/>
              <a:gd name="connsiteY4" fmla="*/ 2000 h 12054"/>
              <a:gd name="connsiteX0" fmla="*/ 0 w 10006"/>
              <a:gd name="connsiteY0" fmla="*/ 2000 h 12054"/>
              <a:gd name="connsiteX1" fmla="*/ 10000 w 10006"/>
              <a:gd name="connsiteY1" fmla="*/ 0 h 12054"/>
              <a:gd name="connsiteX2" fmla="*/ 10006 w 10006"/>
              <a:gd name="connsiteY2" fmla="*/ 10022 h 12054"/>
              <a:gd name="connsiteX3" fmla="*/ 0 w 10006"/>
              <a:gd name="connsiteY3" fmla="*/ 12054 h 12054"/>
              <a:gd name="connsiteX4" fmla="*/ 0 w 10006"/>
              <a:gd name="connsiteY4" fmla="*/ 2000 h 12054"/>
              <a:gd name="connsiteX0" fmla="*/ 0 w 10006"/>
              <a:gd name="connsiteY0" fmla="*/ 2000 h 12054"/>
              <a:gd name="connsiteX1" fmla="*/ 10000 w 10006"/>
              <a:gd name="connsiteY1" fmla="*/ 0 h 12054"/>
              <a:gd name="connsiteX2" fmla="*/ 10006 w 10006"/>
              <a:gd name="connsiteY2" fmla="*/ 10002 h 12054"/>
              <a:gd name="connsiteX3" fmla="*/ 0 w 10006"/>
              <a:gd name="connsiteY3" fmla="*/ 12054 h 12054"/>
              <a:gd name="connsiteX4" fmla="*/ 0 w 10006"/>
              <a:gd name="connsiteY4" fmla="*/ 2000 h 12054"/>
              <a:gd name="connsiteX0" fmla="*/ 0 w 10006"/>
              <a:gd name="connsiteY0" fmla="*/ 2020 h 12074"/>
              <a:gd name="connsiteX1" fmla="*/ 10000 w 10006"/>
              <a:gd name="connsiteY1" fmla="*/ 0 h 12074"/>
              <a:gd name="connsiteX2" fmla="*/ 10006 w 10006"/>
              <a:gd name="connsiteY2" fmla="*/ 10022 h 12074"/>
              <a:gd name="connsiteX3" fmla="*/ 0 w 10006"/>
              <a:gd name="connsiteY3" fmla="*/ 12074 h 12074"/>
              <a:gd name="connsiteX4" fmla="*/ 0 w 10006"/>
              <a:gd name="connsiteY4" fmla="*/ 2020 h 12074"/>
              <a:gd name="connsiteX0" fmla="*/ 0 w 10014"/>
              <a:gd name="connsiteY0" fmla="*/ 2020 h 12074"/>
              <a:gd name="connsiteX1" fmla="*/ 10014 w 10014"/>
              <a:gd name="connsiteY1" fmla="*/ 0 h 12074"/>
              <a:gd name="connsiteX2" fmla="*/ 10006 w 10014"/>
              <a:gd name="connsiteY2" fmla="*/ 10022 h 12074"/>
              <a:gd name="connsiteX3" fmla="*/ 0 w 10014"/>
              <a:gd name="connsiteY3" fmla="*/ 12074 h 12074"/>
              <a:gd name="connsiteX4" fmla="*/ 0 w 10014"/>
              <a:gd name="connsiteY4" fmla="*/ 2020 h 12074"/>
              <a:gd name="connsiteX0" fmla="*/ 0 w 10015"/>
              <a:gd name="connsiteY0" fmla="*/ 2020 h 12074"/>
              <a:gd name="connsiteX1" fmla="*/ 10014 w 10015"/>
              <a:gd name="connsiteY1" fmla="*/ 0 h 12074"/>
              <a:gd name="connsiteX2" fmla="*/ 10015 w 10015"/>
              <a:gd name="connsiteY2" fmla="*/ 8802 h 12074"/>
              <a:gd name="connsiteX3" fmla="*/ 0 w 10015"/>
              <a:gd name="connsiteY3" fmla="*/ 12074 h 12074"/>
              <a:gd name="connsiteX4" fmla="*/ 0 w 10015"/>
              <a:gd name="connsiteY4" fmla="*/ 2020 h 12074"/>
              <a:gd name="connsiteX0" fmla="*/ 0 w 10015"/>
              <a:gd name="connsiteY0" fmla="*/ 2020 h 12074"/>
              <a:gd name="connsiteX1" fmla="*/ 10014 w 10015"/>
              <a:gd name="connsiteY1" fmla="*/ 0 h 12074"/>
              <a:gd name="connsiteX2" fmla="*/ 10015 w 10015"/>
              <a:gd name="connsiteY2" fmla="*/ 9325 h 12074"/>
              <a:gd name="connsiteX3" fmla="*/ 0 w 10015"/>
              <a:gd name="connsiteY3" fmla="*/ 12074 h 12074"/>
              <a:gd name="connsiteX4" fmla="*/ 0 w 10015"/>
              <a:gd name="connsiteY4" fmla="*/ 2020 h 1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2074">
                <a:moveTo>
                  <a:pt x="0" y="2020"/>
                </a:moveTo>
                <a:lnTo>
                  <a:pt x="10014" y="0"/>
                </a:lnTo>
                <a:cubicBezTo>
                  <a:pt x="10011" y="3341"/>
                  <a:pt x="10018" y="5984"/>
                  <a:pt x="10015" y="9325"/>
                </a:cubicBezTo>
                <a:lnTo>
                  <a:pt x="0" y="12074"/>
                </a:lnTo>
                <a:lnTo>
                  <a:pt x="0" y="2020"/>
                </a:lnTo>
                <a:close/>
              </a:path>
            </a:pathLst>
          </a:custGeom>
          <a:solidFill>
            <a:srgbClr val="373A3A"/>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流程圖: 人工輸入 9">
            <a:extLst>
              <a:ext uri="{FF2B5EF4-FFF2-40B4-BE49-F238E27FC236}">
                <a16:creationId xmlns:a16="http://schemas.microsoft.com/office/drawing/2014/main" id="{6B304CBB-6F54-4639-BBE6-E608789DF8C2}"/>
              </a:ext>
            </a:extLst>
          </p:cNvPr>
          <p:cNvSpPr/>
          <p:nvPr userDrawn="1"/>
        </p:nvSpPr>
        <p:spPr>
          <a:xfrm>
            <a:off x="-8534" y="1785982"/>
            <a:ext cx="12209069" cy="328603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054"/>
              <a:gd name="connsiteX1" fmla="*/ 10000 w 10000"/>
              <a:gd name="connsiteY1" fmla="*/ 0 h 12054"/>
              <a:gd name="connsiteX2" fmla="*/ 10000 w 10000"/>
              <a:gd name="connsiteY2" fmla="*/ 10000 h 12054"/>
              <a:gd name="connsiteX3" fmla="*/ 0 w 10000"/>
              <a:gd name="connsiteY3" fmla="*/ 12054 h 12054"/>
              <a:gd name="connsiteX4" fmla="*/ 0 w 10000"/>
              <a:gd name="connsiteY4" fmla="*/ 2000 h 12054"/>
              <a:gd name="connsiteX0" fmla="*/ 0 w 10000"/>
              <a:gd name="connsiteY0" fmla="*/ 2000 h 12054"/>
              <a:gd name="connsiteX1" fmla="*/ 10000 w 10000"/>
              <a:gd name="connsiteY1" fmla="*/ 0 h 12054"/>
              <a:gd name="connsiteX2" fmla="*/ 9992 w 10000"/>
              <a:gd name="connsiteY2" fmla="*/ 10022 h 12054"/>
              <a:gd name="connsiteX3" fmla="*/ 0 w 10000"/>
              <a:gd name="connsiteY3" fmla="*/ 12054 h 12054"/>
              <a:gd name="connsiteX4" fmla="*/ 0 w 10000"/>
              <a:gd name="connsiteY4" fmla="*/ 2000 h 12054"/>
              <a:gd name="connsiteX0" fmla="*/ 0 w 10006"/>
              <a:gd name="connsiteY0" fmla="*/ 2000 h 12054"/>
              <a:gd name="connsiteX1" fmla="*/ 10000 w 10006"/>
              <a:gd name="connsiteY1" fmla="*/ 0 h 12054"/>
              <a:gd name="connsiteX2" fmla="*/ 10006 w 10006"/>
              <a:gd name="connsiteY2" fmla="*/ 10022 h 12054"/>
              <a:gd name="connsiteX3" fmla="*/ 0 w 10006"/>
              <a:gd name="connsiteY3" fmla="*/ 12054 h 12054"/>
              <a:gd name="connsiteX4" fmla="*/ 0 w 10006"/>
              <a:gd name="connsiteY4" fmla="*/ 2000 h 12054"/>
              <a:gd name="connsiteX0" fmla="*/ 0 w 10006"/>
              <a:gd name="connsiteY0" fmla="*/ 2000 h 12054"/>
              <a:gd name="connsiteX1" fmla="*/ 10000 w 10006"/>
              <a:gd name="connsiteY1" fmla="*/ 0 h 12054"/>
              <a:gd name="connsiteX2" fmla="*/ 10006 w 10006"/>
              <a:gd name="connsiteY2" fmla="*/ 10002 h 12054"/>
              <a:gd name="connsiteX3" fmla="*/ 0 w 10006"/>
              <a:gd name="connsiteY3" fmla="*/ 12054 h 12054"/>
              <a:gd name="connsiteX4" fmla="*/ 0 w 10006"/>
              <a:gd name="connsiteY4" fmla="*/ 2000 h 12054"/>
              <a:gd name="connsiteX0" fmla="*/ 0 w 10006"/>
              <a:gd name="connsiteY0" fmla="*/ 2020 h 12074"/>
              <a:gd name="connsiteX1" fmla="*/ 10000 w 10006"/>
              <a:gd name="connsiteY1" fmla="*/ 0 h 12074"/>
              <a:gd name="connsiteX2" fmla="*/ 10006 w 10006"/>
              <a:gd name="connsiteY2" fmla="*/ 10022 h 12074"/>
              <a:gd name="connsiteX3" fmla="*/ 0 w 10006"/>
              <a:gd name="connsiteY3" fmla="*/ 12074 h 12074"/>
              <a:gd name="connsiteX4" fmla="*/ 0 w 10006"/>
              <a:gd name="connsiteY4" fmla="*/ 2020 h 12074"/>
              <a:gd name="connsiteX0" fmla="*/ 0 w 10014"/>
              <a:gd name="connsiteY0" fmla="*/ 2020 h 12074"/>
              <a:gd name="connsiteX1" fmla="*/ 10014 w 10014"/>
              <a:gd name="connsiteY1" fmla="*/ 0 h 12074"/>
              <a:gd name="connsiteX2" fmla="*/ 10006 w 10014"/>
              <a:gd name="connsiteY2" fmla="*/ 10022 h 12074"/>
              <a:gd name="connsiteX3" fmla="*/ 0 w 10014"/>
              <a:gd name="connsiteY3" fmla="*/ 12074 h 12074"/>
              <a:gd name="connsiteX4" fmla="*/ 0 w 10014"/>
              <a:gd name="connsiteY4" fmla="*/ 2020 h 1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2074">
                <a:moveTo>
                  <a:pt x="0" y="2020"/>
                </a:moveTo>
                <a:lnTo>
                  <a:pt x="10014" y="0"/>
                </a:lnTo>
                <a:cubicBezTo>
                  <a:pt x="10011" y="3341"/>
                  <a:pt x="10009" y="6681"/>
                  <a:pt x="10006" y="10022"/>
                </a:cubicBezTo>
                <a:lnTo>
                  <a:pt x="0" y="12074"/>
                </a:lnTo>
                <a:lnTo>
                  <a:pt x="0" y="2020"/>
                </a:lnTo>
                <a:close/>
              </a:path>
            </a:pathLst>
          </a:cu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4974F1C4-C93B-4977-8D2D-72D257C9DFE1}"/>
              </a:ext>
            </a:extLst>
          </p:cNvPr>
          <p:cNvSpPr>
            <a:spLocks noGrp="1"/>
          </p:cNvSpPr>
          <p:nvPr>
            <p:ph type="ctrTitle" hasCustomPrompt="1"/>
          </p:nvPr>
        </p:nvSpPr>
        <p:spPr>
          <a:xfrm rot="21411829">
            <a:off x="784141" y="2436828"/>
            <a:ext cx="10593197" cy="2186823"/>
          </a:xfrm>
        </p:spPr>
        <p:txBody>
          <a:bodyPr anchor="ctr">
            <a:normAutofit/>
          </a:bodyPr>
          <a:lstStyle>
            <a:lvl1pPr algn="l">
              <a:defRPr sz="6600" b="0">
                <a:solidFill>
                  <a:srgbClr val="E73941"/>
                </a:solidFill>
              </a:defRPr>
            </a:lvl1pPr>
          </a:lstStyle>
          <a:p>
            <a:r>
              <a:rPr lang="zh-TW" altLang="en-US" dirty="0"/>
              <a:t>標題</a:t>
            </a:r>
          </a:p>
        </p:txBody>
      </p:sp>
      <p:sp>
        <p:nvSpPr>
          <p:cNvPr id="3" name="副標題 2">
            <a:extLst>
              <a:ext uri="{FF2B5EF4-FFF2-40B4-BE49-F238E27FC236}">
                <a16:creationId xmlns:a16="http://schemas.microsoft.com/office/drawing/2014/main" id="{B4E82412-E877-49A9-B46F-7E308466E1DE}"/>
              </a:ext>
            </a:extLst>
          </p:cNvPr>
          <p:cNvSpPr>
            <a:spLocks noGrp="1"/>
          </p:cNvSpPr>
          <p:nvPr>
            <p:ph type="subTitle" idx="1" hasCustomPrompt="1"/>
          </p:nvPr>
        </p:nvSpPr>
        <p:spPr>
          <a:xfrm rot="21414249">
            <a:off x="3325176" y="5064986"/>
            <a:ext cx="2940824" cy="518025"/>
          </a:xfrm>
        </p:spPr>
        <p:txBody>
          <a:bodyPr anchor="ct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中文名稱 </a:t>
            </a:r>
            <a:r>
              <a:rPr lang="en-US" altLang="zh-TW" dirty="0"/>
              <a:t>/</a:t>
            </a:r>
            <a:r>
              <a:rPr lang="zh-TW" altLang="en-US" dirty="0"/>
              <a:t> 英文名稱</a:t>
            </a:r>
          </a:p>
        </p:txBody>
      </p:sp>
      <p:sp>
        <p:nvSpPr>
          <p:cNvPr id="4" name="日期版面配置區 3">
            <a:extLst>
              <a:ext uri="{FF2B5EF4-FFF2-40B4-BE49-F238E27FC236}">
                <a16:creationId xmlns:a16="http://schemas.microsoft.com/office/drawing/2014/main" id="{0EF7173A-ADC3-482F-9756-A328280A2C31}"/>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zh-TW" altLang="en-US" dirty="0"/>
          </a:p>
        </p:txBody>
      </p:sp>
      <p:sp>
        <p:nvSpPr>
          <p:cNvPr id="5" name="頁尾版面配置區 4">
            <a:extLst>
              <a:ext uri="{FF2B5EF4-FFF2-40B4-BE49-F238E27FC236}">
                <a16:creationId xmlns:a16="http://schemas.microsoft.com/office/drawing/2014/main" id="{E42D6B40-809B-428C-821F-43A4F0A909D5}"/>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zh-TW" altLang="en-US" dirty="0">
              <a:solidFill>
                <a:schemeClr val="bg1"/>
              </a:solidFill>
            </a:endParaRPr>
          </a:p>
        </p:txBody>
      </p:sp>
      <p:sp>
        <p:nvSpPr>
          <p:cNvPr id="6" name="投影片編號版面配置區 5">
            <a:extLst>
              <a:ext uri="{FF2B5EF4-FFF2-40B4-BE49-F238E27FC236}">
                <a16:creationId xmlns:a16="http://schemas.microsoft.com/office/drawing/2014/main" id="{32E0697D-1CA3-4061-8098-CCDDE6A93824}"/>
              </a:ext>
            </a:extLst>
          </p:cNvPr>
          <p:cNvSpPr>
            <a:spLocks noGrp="1"/>
          </p:cNvSpPr>
          <p:nvPr>
            <p:ph type="sldNum" sz="quarter" idx="12"/>
          </p:nvPr>
        </p:nvSpPr>
        <p:spPr/>
        <p:txBody>
          <a:bodyPr/>
          <a:lstStyle>
            <a:lvl1pPr>
              <a:defRPr>
                <a:solidFill>
                  <a:schemeClr val="bg1"/>
                </a:solidFill>
              </a:defRPr>
            </a:lvl1pPr>
          </a:lstStyle>
          <a:p>
            <a:fld id="{C911A15C-92E4-4D54-98DD-C8EBF7FEBD1A}" type="slidenum">
              <a:rPr lang="zh-TW" altLang="en-US" smtClean="0"/>
              <a:pPr/>
              <a:t>‹#›</a:t>
            </a:fld>
            <a:endParaRPr lang="zh-TW" altLang="en-US" dirty="0"/>
          </a:p>
        </p:txBody>
      </p:sp>
      <p:sp>
        <p:nvSpPr>
          <p:cNvPr id="30" name="文字版面配置區 29">
            <a:extLst>
              <a:ext uri="{FF2B5EF4-FFF2-40B4-BE49-F238E27FC236}">
                <a16:creationId xmlns:a16="http://schemas.microsoft.com/office/drawing/2014/main" id="{512097ED-AA78-47FB-B1DD-6A521C6A0352}"/>
              </a:ext>
            </a:extLst>
          </p:cNvPr>
          <p:cNvSpPr>
            <a:spLocks noGrp="1"/>
          </p:cNvSpPr>
          <p:nvPr>
            <p:ph type="body" sz="quarter" idx="14" hasCustomPrompt="1"/>
          </p:nvPr>
        </p:nvSpPr>
        <p:spPr>
          <a:xfrm rot="21417145">
            <a:off x="6276992" y="4912727"/>
            <a:ext cx="2715191" cy="534073"/>
          </a:xfrm>
        </p:spPr>
        <p:txBody>
          <a:bodyPr anchor="ctr">
            <a:normAutofit/>
          </a:bodyPr>
          <a:lstStyle>
            <a:lvl1pPr>
              <a:buNone/>
              <a:defRPr lang="zh-TW" altLang="en-US" sz="1400" b="0" kern="1200" dirty="0">
                <a:solidFill>
                  <a:schemeClr val="bg1"/>
                </a:solidFill>
                <a:latin typeface="微軟正黑體" panose="020B0604030504040204" pitchFamily="34" charset="-120"/>
                <a:ea typeface="微軟正黑體" panose="020B0604030504040204" pitchFamily="34" charset="-120"/>
                <a:cs typeface="+mn-cs"/>
              </a:defRPr>
            </a:lvl1pPr>
          </a:lstStyle>
          <a:p>
            <a:pPr lvl="0"/>
            <a:r>
              <a:rPr lang="en-US" altLang="zh-TW" dirty="0"/>
              <a:t>(</a:t>
            </a:r>
            <a:r>
              <a:rPr lang="zh-TW" altLang="en-US" dirty="0"/>
              <a:t>職位</a:t>
            </a:r>
            <a:r>
              <a:rPr lang="en-US" altLang="zh-TW" dirty="0"/>
              <a:t>)</a:t>
            </a:r>
            <a:endParaRPr lang="zh-TW" altLang="en-US" dirty="0"/>
          </a:p>
        </p:txBody>
      </p:sp>
      <p:pic>
        <p:nvPicPr>
          <p:cNvPr id="9" name="圖片 8" descr="一張含有 文字, 標誌 的圖片&#10;&#10;自動產生的描述">
            <a:extLst>
              <a:ext uri="{FF2B5EF4-FFF2-40B4-BE49-F238E27FC236}">
                <a16:creationId xmlns:a16="http://schemas.microsoft.com/office/drawing/2014/main" id="{FA0518C7-FC86-4FA3-91EB-139C358CA6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56" y="-309354"/>
            <a:ext cx="3010619" cy="3010619"/>
          </a:xfrm>
          <a:prstGeom prst="rect">
            <a:avLst/>
          </a:prstGeom>
        </p:spPr>
      </p:pic>
    </p:spTree>
    <p:extLst>
      <p:ext uri="{BB962C8B-B14F-4D97-AF65-F5344CB8AC3E}">
        <p14:creationId xmlns:p14="http://schemas.microsoft.com/office/powerpoint/2010/main" val="3776422136"/>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918903-7A60-47E9-B635-D8C055F71224}"/>
              </a:ext>
            </a:extLst>
          </p:cNvPr>
          <p:cNvSpPr>
            <a:spLocks noGrp="1"/>
          </p:cNvSpPr>
          <p:nvPr>
            <p:ph type="title"/>
          </p:nvPr>
        </p:nvSpPr>
        <p:spPr/>
        <p:txBody>
          <a:bodyPr/>
          <a:lstStyle/>
          <a:p>
            <a:r>
              <a:rPr lang="zh-TW" altLang="en-US" dirty="0"/>
              <a:t>按一下以編輯母片標題樣式</a:t>
            </a:r>
          </a:p>
        </p:txBody>
      </p:sp>
      <p:sp>
        <p:nvSpPr>
          <p:cNvPr id="3" name="頁尾版面配置區 2">
            <a:extLst>
              <a:ext uri="{FF2B5EF4-FFF2-40B4-BE49-F238E27FC236}">
                <a16:creationId xmlns:a16="http://schemas.microsoft.com/office/drawing/2014/main" id="{FBF8CCA5-64E8-4B3E-9108-ABCAA5767E40}"/>
              </a:ext>
            </a:extLst>
          </p:cNvPr>
          <p:cNvSpPr>
            <a:spLocks noGrp="1"/>
          </p:cNvSpPr>
          <p:nvPr>
            <p:ph type="ftr" sz="quarter" idx="10"/>
          </p:nvPr>
        </p:nvSpPr>
        <p:spPr/>
        <p:txBody>
          <a:bodyPr/>
          <a:lstStyle/>
          <a:p>
            <a:endParaRPr lang="zh-TW" altLang="en-US" dirty="0">
              <a:solidFill>
                <a:schemeClr val="bg2">
                  <a:lumMod val="25000"/>
                </a:schemeClr>
              </a:solidFill>
            </a:endParaRPr>
          </a:p>
        </p:txBody>
      </p:sp>
      <p:sp>
        <p:nvSpPr>
          <p:cNvPr id="4" name="投影片編號版面配置區 3">
            <a:extLst>
              <a:ext uri="{FF2B5EF4-FFF2-40B4-BE49-F238E27FC236}">
                <a16:creationId xmlns:a16="http://schemas.microsoft.com/office/drawing/2014/main" id="{75013A4B-2FD3-4ACA-A3B9-642686632C21}"/>
              </a:ext>
            </a:extLst>
          </p:cNvPr>
          <p:cNvSpPr>
            <a:spLocks noGrp="1"/>
          </p:cNvSpPr>
          <p:nvPr>
            <p:ph type="sldNum" sz="quarter" idx="11"/>
          </p:nvPr>
        </p:nvSpPr>
        <p:spPr/>
        <p:txBody>
          <a:bodyPr/>
          <a:lstStyle/>
          <a:p>
            <a:fld id="{C911A15C-92E4-4D54-98DD-C8EBF7FEBD1A}" type="slidenum">
              <a:rPr lang="zh-TW" altLang="en-US" smtClean="0"/>
              <a:pPr/>
              <a:t>‹#›</a:t>
            </a:fld>
            <a:endParaRPr lang="zh-TW" altLang="en-US"/>
          </a:p>
        </p:txBody>
      </p:sp>
      <p:cxnSp>
        <p:nvCxnSpPr>
          <p:cNvPr id="11" name="直線接點 10">
            <a:extLst>
              <a:ext uri="{FF2B5EF4-FFF2-40B4-BE49-F238E27FC236}">
                <a16:creationId xmlns:a16="http://schemas.microsoft.com/office/drawing/2014/main" id="{192F0C8A-13CF-44B9-9817-240014D624D8}"/>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pic>
        <p:nvPicPr>
          <p:cNvPr id="6" name="圖片 5" descr="一張含有 標誌, 黑暗, 坐, 街道 的圖片&#10;&#10;自動產生的描述">
            <a:extLst>
              <a:ext uri="{FF2B5EF4-FFF2-40B4-BE49-F238E27FC236}">
                <a16:creationId xmlns:a16="http://schemas.microsoft.com/office/drawing/2014/main" id="{69E6568D-6F1F-405B-AB99-2F256A3F14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425453566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799331-21CB-46ED-9E7E-71F45B4ED64F}"/>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B93B64DF-DEC4-4F53-BD18-BDB5D9F08F1D}"/>
              </a:ext>
            </a:extLst>
          </p:cNvPr>
          <p:cNvSpPr>
            <a:spLocks noGrp="1"/>
          </p:cNvSpPr>
          <p:nvPr>
            <p:ph idx="1"/>
          </p:nvPr>
        </p:nvSpPr>
        <p:spPr>
          <a:xfrm>
            <a:off x="838200" y="1311221"/>
            <a:ext cx="10515600" cy="4865742"/>
          </a:xfrm>
        </p:spPr>
        <p:txBody>
          <a:bodyPr/>
          <a:lstStyle>
            <a:lvl1pPr>
              <a:buNone/>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a16="http://schemas.microsoft.com/office/drawing/2014/main" id="{D2BA0996-8D69-4484-84A8-7E5D0325DFF0}"/>
              </a:ext>
            </a:extLst>
          </p:cNvPr>
          <p:cNvSpPr>
            <a:spLocks noGrp="1"/>
          </p:cNvSpPr>
          <p:nvPr>
            <p:ph type="ftr" sz="quarter" idx="11"/>
          </p:nvPr>
        </p:nvSpPr>
        <p:spPr>
          <a:xfrm>
            <a:off x="838200" y="6363658"/>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6" name="投影片編號版面配置區 5">
            <a:extLst>
              <a:ext uri="{FF2B5EF4-FFF2-40B4-BE49-F238E27FC236}">
                <a16:creationId xmlns:a16="http://schemas.microsoft.com/office/drawing/2014/main" id="{7B02CBEE-6066-43B5-AEFB-3C07707762CD}"/>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solidFill>
                <a:schemeClr val="bg2">
                  <a:lumMod val="25000"/>
                </a:schemeClr>
              </a:solidFill>
            </a:endParaRPr>
          </a:p>
        </p:txBody>
      </p:sp>
      <p:cxnSp>
        <p:nvCxnSpPr>
          <p:cNvPr id="8" name="直線接點 7">
            <a:extLst>
              <a:ext uri="{FF2B5EF4-FFF2-40B4-BE49-F238E27FC236}">
                <a16:creationId xmlns:a16="http://schemas.microsoft.com/office/drawing/2014/main" id="{7D2B30ED-FC10-4B18-B3A5-64754DE50403}"/>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pic>
        <p:nvPicPr>
          <p:cNvPr id="4" name="圖片 3" descr="一張含有 標誌, 黑暗, 坐, 街道 的圖片&#10;&#10;自動產生的描述">
            <a:extLst>
              <a:ext uri="{FF2B5EF4-FFF2-40B4-BE49-F238E27FC236}">
                <a16:creationId xmlns:a16="http://schemas.microsoft.com/office/drawing/2014/main" id="{DD0C2CFA-8DDE-4527-8ECB-005216724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1146223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章節標題">
    <p:bg>
      <p:bgPr>
        <a:gradFill flip="none" rotWithShape="1">
          <a:gsLst>
            <a:gs pos="11000">
              <a:srgbClr val="FF7A41"/>
            </a:gs>
            <a:gs pos="34000">
              <a:srgbClr val="E63943"/>
            </a:gs>
            <a:gs pos="92000">
              <a:srgbClr val="BC347D"/>
            </a:gs>
            <a:gs pos="100000">
              <a:srgbClr val="7E2CD3"/>
            </a:gs>
          </a:gsLst>
          <a:lin ang="2700000" scaled="1"/>
          <a:tileRect/>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CD0B2C-CED9-48B4-B9B4-7851BB14E33B}"/>
              </a:ext>
            </a:extLst>
          </p:cNvPr>
          <p:cNvSpPr>
            <a:spLocks noGrp="1"/>
          </p:cNvSpPr>
          <p:nvPr>
            <p:ph type="title" hasCustomPrompt="1"/>
          </p:nvPr>
        </p:nvSpPr>
        <p:spPr>
          <a:xfrm>
            <a:off x="831850" y="1709738"/>
            <a:ext cx="10515600" cy="2172149"/>
          </a:xfrm>
        </p:spPr>
        <p:txBody>
          <a:bodyPr anchor="b">
            <a:normAutofit/>
          </a:bodyPr>
          <a:lstStyle>
            <a:lvl1pPr>
              <a:defRPr sz="7200" b="0">
                <a:solidFill>
                  <a:schemeClr val="bg1"/>
                </a:solidFill>
              </a:defRPr>
            </a:lvl1pPr>
          </a:lstStyle>
          <a:p>
            <a:r>
              <a:rPr lang="zh-TW" altLang="en-US" dirty="0"/>
              <a:t>主標題</a:t>
            </a:r>
          </a:p>
        </p:txBody>
      </p:sp>
      <p:sp>
        <p:nvSpPr>
          <p:cNvPr id="3" name="文字版面配置區 2">
            <a:extLst>
              <a:ext uri="{FF2B5EF4-FFF2-40B4-BE49-F238E27FC236}">
                <a16:creationId xmlns:a16="http://schemas.microsoft.com/office/drawing/2014/main" id="{647D64F7-B1C8-403E-95E5-C0E794E203E9}"/>
              </a:ext>
            </a:extLst>
          </p:cNvPr>
          <p:cNvSpPr>
            <a:spLocks noGrp="1"/>
          </p:cNvSpPr>
          <p:nvPr>
            <p:ph type="body" idx="1" hasCustomPrompt="1"/>
          </p:nvPr>
        </p:nvSpPr>
        <p:spPr>
          <a:xfrm>
            <a:off x="831850" y="3881887"/>
            <a:ext cx="10515600" cy="22077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副標題</a:t>
            </a:r>
          </a:p>
        </p:txBody>
      </p:sp>
    </p:spTree>
    <p:extLst>
      <p:ext uri="{BB962C8B-B14F-4D97-AF65-F5344CB8AC3E}">
        <p14:creationId xmlns:p14="http://schemas.microsoft.com/office/powerpoint/2010/main" val="31340226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1DF5DA6-DD8E-4ACB-B880-738FB2FBFD6B}"/>
              </a:ext>
            </a:extLst>
          </p:cNvPr>
          <p:cNvSpPr>
            <a:spLocks noGrp="1"/>
          </p:cNvSpPr>
          <p:nvPr>
            <p:ph sz="half" idx="1"/>
          </p:nvPr>
        </p:nvSpPr>
        <p:spPr>
          <a:xfrm>
            <a:off x="838200" y="1318074"/>
            <a:ext cx="5181600" cy="4858889"/>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a16="http://schemas.microsoft.com/office/drawing/2014/main" id="{CF1733A9-AB14-4406-96E3-329A468E27BD}"/>
              </a:ext>
            </a:extLst>
          </p:cNvPr>
          <p:cNvSpPr>
            <a:spLocks noGrp="1"/>
          </p:cNvSpPr>
          <p:nvPr>
            <p:ph sz="half" idx="2"/>
          </p:nvPr>
        </p:nvSpPr>
        <p:spPr>
          <a:xfrm>
            <a:off x="6172200" y="1318074"/>
            <a:ext cx="5181600" cy="4858889"/>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a:extLst>
              <a:ext uri="{FF2B5EF4-FFF2-40B4-BE49-F238E27FC236}">
                <a16:creationId xmlns:a16="http://schemas.microsoft.com/office/drawing/2014/main" id="{D5CA4040-6C4F-41B1-8815-A5D2D0A717FC}"/>
              </a:ext>
            </a:extLst>
          </p:cNvPr>
          <p:cNvSpPr>
            <a:spLocks noGrp="1"/>
          </p:cNvSpPr>
          <p:nvPr>
            <p:ph type="ftr" sz="quarter" idx="11"/>
          </p:nvPr>
        </p:nvSpPr>
        <p:spPr>
          <a:xfrm>
            <a:off x="8382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E4BE7F2D-B87D-4AA8-91D9-5F2D5AE7ABC5}"/>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8" name="直線接點 7">
            <a:extLst>
              <a:ext uri="{FF2B5EF4-FFF2-40B4-BE49-F238E27FC236}">
                <a16:creationId xmlns:a16="http://schemas.microsoft.com/office/drawing/2014/main" id="{9263555C-B966-4881-BC7A-C23A82734E30}"/>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9" name="標題 1">
            <a:extLst>
              <a:ext uri="{FF2B5EF4-FFF2-40B4-BE49-F238E27FC236}">
                <a16:creationId xmlns:a16="http://schemas.microsoft.com/office/drawing/2014/main" id="{1EB930F5-0130-4B90-9B35-4665395DEF97}"/>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78A8AE8A-CB95-4573-B8E1-89520CF0D6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7967819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4D70635A-13C3-4DAD-9768-594CD1EAB1C3}"/>
              </a:ext>
            </a:extLst>
          </p:cNvPr>
          <p:cNvSpPr>
            <a:spLocks noGrp="1"/>
          </p:cNvSpPr>
          <p:nvPr>
            <p:ph type="ftr" sz="quarter" idx="11"/>
          </p:nvPr>
        </p:nvSpPr>
        <p:spPr>
          <a:xfrm>
            <a:off x="838200" y="6356350"/>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5" name="投影片編號版面配置區 4">
            <a:extLst>
              <a:ext uri="{FF2B5EF4-FFF2-40B4-BE49-F238E27FC236}">
                <a16:creationId xmlns:a16="http://schemas.microsoft.com/office/drawing/2014/main" id="{C3AD7E4A-A3B8-4678-8A8A-E298676B273E}"/>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6" name="直線接點 5">
            <a:extLst>
              <a:ext uri="{FF2B5EF4-FFF2-40B4-BE49-F238E27FC236}">
                <a16:creationId xmlns:a16="http://schemas.microsoft.com/office/drawing/2014/main" id="{D3827228-0FB3-4CBF-93C9-F6205D3C14F5}"/>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7" name="標題 1">
            <a:extLst>
              <a:ext uri="{FF2B5EF4-FFF2-40B4-BE49-F238E27FC236}">
                <a16:creationId xmlns:a16="http://schemas.microsoft.com/office/drawing/2014/main" id="{C2735512-9607-4E3C-A515-C5E283FBE5A0}"/>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8CA1F7A5-6948-45E7-B34B-2B2168F0E4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138680227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含輔助字幕的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F6DBC9B-F6F8-4C34-A98B-79BBCE994FFB}"/>
              </a:ext>
            </a:extLst>
          </p:cNvPr>
          <p:cNvSpPr>
            <a:spLocks noGrp="1"/>
          </p:cNvSpPr>
          <p:nvPr>
            <p:ph idx="1"/>
          </p:nvPr>
        </p:nvSpPr>
        <p:spPr>
          <a:xfrm>
            <a:off x="4772025" y="1302589"/>
            <a:ext cx="6583363" cy="455846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文字版面配置區 3">
            <a:extLst>
              <a:ext uri="{FF2B5EF4-FFF2-40B4-BE49-F238E27FC236}">
                <a16:creationId xmlns:a16="http://schemas.microsoft.com/office/drawing/2014/main" id="{1230D89D-D1BF-4D00-9E7D-93D3D0F5C901}"/>
              </a:ext>
            </a:extLst>
          </p:cNvPr>
          <p:cNvSpPr>
            <a:spLocks noGrp="1"/>
          </p:cNvSpPr>
          <p:nvPr>
            <p:ph type="body" sz="half" idx="2"/>
          </p:nvPr>
        </p:nvSpPr>
        <p:spPr>
          <a:xfrm>
            <a:off x="839788" y="1302589"/>
            <a:ext cx="3932237" cy="45663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dirty="0"/>
              <a:t>按一下以編輯母片文字樣式</a:t>
            </a:r>
          </a:p>
        </p:txBody>
      </p:sp>
      <p:sp>
        <p:nvSpPr>
          <p:cNvPr id="6" name="頁尾版面配置區 5">
            <a:extLst>
              <a:ext uri="{FF2B5EF4-FFF2-40B4-BE49-F238E27FC236}">
                <a16:creationId xmlns:a16="http://schemas.microsoft.com/office/drawing/2014/main" id="{F5576010-01D0-4B5E-992D-A2C5CAE41074}"/>
              </a:ext>
            </a:extLst>
          </p:cNvPr>
          <p:cNvSpPr>
            <a:spLocks noGrp="1"/>
          </p:cNvSpPr>
          <p:nvPr>
            <p:ph type="ftr" sz="quarter" idx="11"/>
          </p:nvPr>
        </p:nvSpPr>
        <p:spPr>
          <a:xfrm>
            <a:off x="838200" y="6356349"/>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7" name="投影片編號版面配置區 6">
            <a:extLst>
              <a:ext uri="{FF2B5EF4-FFF2-40B4-BE49-F238E27FC236}">
                <a16:creationId xmlns:a16="http://schemas.microsoft.com/office/drawing/2014/main" id="{FC867B66-50BE-4B18-A0BF-25F3C8946862}"/>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8" name="直線接點 7">
            <a:extLst>
              <a:ext uri="{FF2B5EF4-FFF2-40B4-BE49-F238E27FC236}">
                <a16:creationId xmlns:a16="http://schemas.microsoft.com/office/drawing/2014/main" id="{16E8807F-3312-4843-B9A4-1E274E6A65D4}"/>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9" name="標題 1">
            <a:extLst>
              <a:ext uri="{FF2B5EF4-FFF2-40B4-BE49-F238E27FC236}">
                <a16:creationId xmlns:a16="http://schemas.microsoft.com/office/drawing/2014/main" id="{B4A34F05-65A1-4DC1-8442-119A85C8D26E}"/>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C944FA98-5FD4-4FBB-9349-49E898A52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24661693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F657295-6260-4968-BDD6-2A0548383F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pic>
        <p:nvPicPr>
          <p:cNvPr id="10" name="Graphic 9">
            <a:extLst>
              <a:ext uri="{FF2B5EF4-FFF2-40B4-BE49-F238E27FC236}">
                <a16:creationId xmlns:a16="http://schemas.microsoft.com/office/drawing/2014/main" id="{47D3EF37-628B-410A-A0C0-996B6D5693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6"/>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userDrawn="1"/>
        </p:nvGrpSpPr>
        <p:grpSpPr>
          <a:xfrm>
            <a:off x="7017891" y="80039"/>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74487633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4B4927A0-B5F8-4D13-AC87-83E9B2606CF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8" name="群組 47">
            <a:extLst>
              <a:ext uri="{FF2B5EF4-FFF2-40B4-BE49-F238E27FC236}">
                <a16:creationId xmlns:a16="http://schemas.microsoft.com/office/drawing/2014/main" id="{9789E9EF-4ECD-4B4E-B5E2-AF2785CFCCB5}"/>
              </a:ext>
            </a:extLst>
          </p:cNvPr>
          <p:cNvGrpSpPr/>
          <p:nvPr userDrawn="1"/>
        </p:nvGrpSpPr>
        <p:grpSpPr>
          <a:xfrm>
            <a:off x="-39056" y="918485"/>
            <a:ext cx="12231055" cy="2693467"/>
            <a:chOff x="-39056" y="1695796"/>
            <a:chExt cx="12231055" cy="2693467"/>
          </a:xfrm>
        </p:grpSpPr>
        <p:sp>
          <p:nvSpPr>
            <p:cNvPr id="49" name="矩形 48">
              <a:extLst>
                <a:ext uri="{FF2B5EF4-FFF2-40B4-BE49-F238E27FC236}">
                  <a16:creationId xmlns:a16="http://schemas.microsoft.com/office/drawing/2014/main" id="{546225DE-8D28-4F21-BBC6-DE119091FC13}"/>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群組 49">
              <a:extLst>
                <a:ext uri="{FF2B5EF4-FFF2-40B4-BE49-F238E27FC236}">
                  <a16:creationId xmlns:a16="http://schemas.microsoft.com/office/drawing/2014/main" id="{7EE34F6B-BB25-473D-A1A9-C859DA20D2C5}"/>
                </a:ext>
              </a:extLst>
            </p:cNvPr>
            <p:cNvGrpSpPr/>
            <p:nvPr userDrawn="1"/>
          </p:nvGrpSpPr>
          <p:grpSpPr>
            <a:xfrm>
              <a:off x="5021873" y="1749248"/>
              <a:ext cx="7004050" cy="2586563"/>
              <a:chOff x="5021873" y="1802700"/>
              <a:chExt cx="7004050" cy="2586563"/>
            </a:xfrm>
          </p:grpSpPr>
          <p:sp>
            <p:nvSpPr>
              <p:cNvPr id="51" name="TextBox 19">
                <a:extLst>
                  <a:ext uri="{FF2B5EF4-FFF2-40B4-BE49-F238E27FC236}">
                    <a16:creationId xmlns:a16="http://schemas.microsoft.com/office/drawing/2014/main" id="{1F2F4296-CCAD-47ED-9F92-681C0A5A9F2D}"/>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52" name="TextBox 20">
                <a:extLst>
                  <a:ext uri="{FF2B5EF4-FFF2-40B4-BE49-F238E27FC236}">
                    <a16:creationId xmlns:a16="http://schemas.microsoft.com/office/drawing/2014/main" id="{F12CDB9B-93F9-457A-8468-CABD6348A85C}"/>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 </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3699995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BF98E23-7F48-4FBD-AA55-2B5E73B7F08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68554058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EEF3469-5BF8-4001-BF1A-66AE370314F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12263144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3296478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69B67FC-6A76-4A80-A39A-43BAA4A4645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9" name="Picture 8">
            <a:extLst>
              <a:ext uri="{FF2B5EF4-FFF2-40B4-BE49-F238E27FC236}">
                <a16:creationId xmlns:a16="http://schemas.microsoft.com/office/drawing/2014/main" id="{E9F1F726-E886-4C38-A49D-4C9B58EA9DA2}"/>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EFD6A405-6861-4E9D-9547-C169109EC0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2CD79F6E-23BE-4D99-8DF0-70E684F9BCEA}"/>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DAA1E023-6B81-4DA6-BAF9-49EAA10460B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FA4CE0C8-0881-482F-B438-1A58FC9F4A16}"/>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F4C1F98B-4711-4F92-9035-5DA48144CA8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161B666C-FADF-449F-8981-8D8FB6CE0D5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23B3F35B-00EE-4E16-8489-A207AF8DC5A8}"/>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176856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F657295-6260-4968-BDD6-2A0548383F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pic>
        <p:nvPicPr>
          <p:cNvPr id="10" name="Graphic 9">
            <a:extLst>
              <a:ext uri="{FF2B5EF4-FFF2-40B4-BE49-F238E27FC236}">
                <a16:creationId xmlns:a16="http://schemas.microsoft.com/office/drawing/2014/main" id="{47D3EF37-628B-410A-A0C0-996B6D5693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6"/>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userDrawn="1"/>
        </p:nvGrpSpPr>
        <p:grpSpPr>
          <a:xfrm>
            <a:off x="7017891" y="80039"/>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4180622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623179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593772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39153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069705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30573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652618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63461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9658372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183166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98703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4B4927A0-B5F8-4D13-AC87-83E9B2606CF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8" name="群組 47">
            <a:extLst>
              <a:ext uri="{FF2B5EF4-FFF2-40B4-BE49-F238E27FC236}">
                <a16:creationId xmlns:a16="http://schemas.microsoft.com/office/drawing/2014/main" id="{9789E9EF-4ECD-4B4E-B5E2-AF2785CFCCB5}"/>
              </a:ext>
            </a:extLst>
          </p:cNvPr>
          <p:cNvGrpSpPr/>
          <p:nvPr userDrawn="1"/>
        </p:nvGrpSpPr>
        <p:grpSpPr>
          <a:xfrm>
            <a:off x="-39056" y="918485"/>
            <a:ext cx="12231055" cy="2693467"/>
            <a:chOff x="-39056" y="1695796"/>
            <a:chExt cx="12231055" cy="2693467"/>
          </a:xfrm>
        </p:grpSpPr>
        <p:sp>
          <p:nvSpPr>
            <p:cNvPr id="49" name="矩形 48">
              <a:extLst>
                <a:ext uri="{FF2B5EF4-FFF2-40B4-BE49-F238E27FC236}">
                  <a16:creationId xmlns:a16="http://schemas.microsoft.com/office/drawing/2014/main" id="{546225DE-8D28-4F21-BBC6-DE119091FC13}"/>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群組 49">
              <a:extLst>
                <a:ext uri="{FF2B5EF4-FFF2-40B4-BE49-F238E27FC236}">
                  <a16:creationId xmlns:a16="http://schemas.microsoft.com/office/drawing/2014/main" id="{7EE34F6B-BB25-473D-A1A9-C859DA20D2C5}"/>
                </a:ext>
              </a:extLst>
            </p:cNvPr>
            <p:cNvGrpSpPr/>
            <p:nvPr userDrawn="1"/>
          </p:nvGrpSpPr>
          <p:grpSpPr>
            <a:xfrm>
              <a:off x="5021873" y="1749248"/>
              <a:ext cx="7004050" cy="2586563"/>
              <a:chOff x="5021873" y="1802700"/>
              <a:chExt cx="7004050" cy="2586563"/>
            </a:xfrm>
          </p:grpSpPr>
          <p:sp>
            <p:nvSpPr>
              <p:cNvPr id="51" name="TextBox 19">
                <a:extLst>
                  <a:ext uri="{FF2B5EF4-FFF2-40B4-BE49-F238E27FC236}">
                    <a16:creationId xmlns:a16="http://schemas.microsoft.com/office/drawing/2014/main" id="{1F2F4296-CCAD-47ED-9F92-681C0A5A9F2D}"/>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52" name="TextBox 20">
                <a:extLst>
                  <a:ext uri="{FF2B5EF4-FFF2-40B4-BE49-F238E27FC236}">
                    <a16:creationId xmlns:a16="http://schemas.microsoft.com/office/drawing/2014/main" id="{F12CDB9B-93F9-457A-8468-CABD6348A85C}"/>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 </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213316018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Thank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78F28BA-6406-40BB-A319-04AC6E07469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sp>
        <p:nvSpPr>
          <p:cNvPr id="16" name="Rectangle 15">
            <a:extLst>
              <a:ext uri="{FF2B5EF4-FFF2-40B4-BE49-F238E27FC236}">
                <a16:creationId xmlns:a16="http://schemas.microsoft.com/office/drawing/2014/main" id="{41E474C6-B188-4516-84EA-B60A05C54E45}"/>
              </a:ext>
            </a:extLst>
          </p:cNvPr>
          <p:cNvSpPr/>
          <p:nvPr userDrawn="1"/>
        </p:nvSpPr>
        <p:spPr>
          <a:xfrm>
            <a:off x="2556575" y="526310"/>
            <a:ext cx="2954655" cy="923330"/>
          </a:xfrm>
          <a:prstGeom prst="rect">
            <a:avLst/>
          </a:prstGeom>
        </p:spPr>
        <p:txBody>
          <a:bodyPr wrap="none">
            <a:spAutoFit/>
          </a:bodyPr>
          <a:lstStyle/>
          <a:p>
            <a:r>
              <a:rPr lang="zh-TW" altLang="en-US" sz="5400" dirty="0"/>
              <a:t>特別感謝</a:t>
            </a:r>
            <a:endParaRPr lang="en-US" sz="5400" dirty="0"/>
          </a:p>
        </p:txBody>
      </p:sp>
      <p:grpSp>
        <p:nvGrpSpPr>
          <p:cNvPr id="46" name="Group 45">
            <a:extLst>
              <a:ext uri="{FF2B5EF4-FFF2-40B4-BE49-F238E27FC236}">
                <a16:creationId xmlns:a16="http://schemas.microsoft.com/office/drawing/2014/main" id="{CD682E90-670D-472D-BA99-204DFB47F89F}"/>
              </a:ext>
            </a:extLst>
          </p:cNvPr>
          <p:cNvGrpSpPr/>
          <p:nvPr userDrawn="1"/>
        </p:nvGrpSpPr>
        <p:grpSpPr>
          <a:xfrm>
            <a:off x="0" y="5339870"/>
            <a:ext cx="12192000" cy="991820"/>
            <a:chOff x="0" y="4848803"/>
            <a:chExt cx="12192000" cy="991820"/>
          </a:xfrm>
        </p:grpSpPr>
        <p:sp>
          <p:nvSpPr>
            <p:cNvPr id="17" name="Rectangle 16">
              <a:extLst>
                <a:ext uri="{FF2B5EF4-FFF2-40B4-BE49-F238E27FC236}">
                  <a16:creationId xmlns:a16="http://schemas.microsoft.com/office/drawing/2014/main" id="{4693104C-9966-42F6-A989-B2C273D02A17}"/>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C3F033A7-F03A-4CAC-9682-2245274CEC8E}"/>
                </a:ext>
              </a:extLst>
            </p:cNvPr>
            <p:cNvPicPr>
              <a:picLocks noChangeAspect="1"/>
            </p:cNvPicPr>
            <p:nvPr userDrawn="1"/>
          </p:nvPicPr>
          <p:blipFill>
            <a:blip r:embed="rId4"/>
            <a:stretch>
              <a:fillRect/>
            </a:stretch>
          </p:blipFill>
          <p:spPr>
            <a:xfrm>
              <a:off x="8196060" y="4848803"/>
              <a:ext cx="2175600" cy="991818"/>
            </a:xfrm>
            <a:prstGeom prst="rect">
              <a:avLst/>
            </a:prstGeom>
          </p:spPr>
        </p:pic>
      </p:grpSp>
      <p:pic>
        <p:nvPicPr>
          <p:cNvPr id="55" name="Graphic 54">
            <a:extLst>
              <a:ext uri="{FF2B5EF4-FFF2-40B4-BE49-F238E27FC236}">
                <a16:creationId xmlns:a16="http://schemas.microsoft.com/office/drawing/2014/main" id="{8FBA6DDC-B00F-4FBA-B6A3-BACEAA70990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6388" y="250656"/>
            <a:ext cx="2162876" cy="1441917"/>
          </a:xfrm>
          <a:prstGeom prst="rect">
            <a:avLst/>
          </a:prstGeom>
        </p:spPr>
      </p:pic>
      <p:grpSp>
        <p:nvGrpSpPr>
          <p:cNvPr id="8" name="Group 7">
            <a:extLst>
              <a:ext uri="{FF2B5EF4-FFF2-40B4-BE49-F238E27FC236}">
                <a16:creationId xmlns:a16="http://schemas.microsoft.com/office/drawing/2014/main" id="{F0CF7F71-561A-43E8-8CDD-26AD7240D880}"/>
              </a:ext>
            </a:extLst>
          </p:cNvPr>
          <p:cNvGrpSpPr/>
          <p:nvPr userDrawn="1"/>
        </p:nvGrpSpPr>
        <p:grpSpPr>
          <a:xfrm>
            <a:off x="246388" y="2127618"/>
            <a:ext cx="11718356" cy="2733803"/>
            <a:chOff x="246388" y="2118474"/>
            <a:chExt cx="11718356" cy="2733803"/>
          </a:xfrm>
        </p:grpSpPr>
        <p:grpSp>
          <p:nvGrpSpPr>
            <p:cNvPr id="7" name="Group 6">
              <a:extLst>
                <a:ext uri="{FF2B5EF4-FFF2-40B4-BE49-F238E27FC236}">
                  <a16:creationId xmlns:a16="http://schemas.microsoft.com/office/drawing/2014/main" id="{361CF38A-E1AA-4DBC-97A0-298A98572B32}"/>
                </a:ext>
              </a:extLst>
            </p:cNvPr>
            <p:cNvGrpSpPr/>
            <p:nvPr userDrawn="1"/>
          </p:nvGrpSpPr>
          <p:grpSpPr>
            <a:xfrm>
              <a:off x="246388" y="3966454"/>
              <a:ext cx="11718356" cy="885823"/>
              <a:chOff x="246388" y="3966454"/>
              <a:chExt cx="11718356" cy="885823"/>
            </a:xfrm>
          </p:grpSpPr>
          <p:pic>
            <p:nvPicPr>
              <p:cNvPr id="14" name="Picture 14" descr="「MICROSOFT MVP」的圖片搜尋結果">
                <a:extLst>
                  <a:ext uri="{FF2B5EF4-FFF2-40B4-BE49-F238E27FC236}">
                    <a16:creationId xmlns:a16="http://schemas.microsoft.com/office/drawing/2014/main" id="{3ADD1F09-2311-4C64-B9B0-C3EBFABA6341}"/>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26912" y="3966454"/>
                <a:ext cx="2195557" cy="885823"/>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7C9EEB2A-CBEE-4863-A540-F2914B395412}"/>
                  </a:ext>
                </a:extLst>
              </p:cNvPr>
              <p:cNvGrpSpPr/>
              <p:nvPr userDrawn="1"/>
            </p:nvGrpSpPr>
            <p:grpSpPr>
              <a:xfrm>
                <a:off x="5007671" y="3968496"/>
                <a:ext cx="2195556" cy="880141"/>
                <a:chOff x="4228661" y="3311445"/>
                <a:chExt cx="3734681" cy="1497136"/>
              </a:xfrm>
            </p:grpSpPr>
            <p:sp>
              <p:nvSpPr>
                <p:cNvPr id="42" name="Rectangle 41">
                  <a:extLst>
                    <a:ext uri="{FF2B5EF4-FFF2-40B4-BE49-F238E27FC236}">
                      <a16:creationId xmlns:a16="http://schemas.microsoft.com/office/drawing/2014/main" id="{2FF19965-FD48-45AD-B20F-54EF78E3DE15}"/>
                    </a:ext>
                  </a:extLst>
                </p:cNvPr>
                <p:cNvSpPr/>
                <p:nvPr userDrawn="1"/>
              </p:nvSpPr>
              <p:spPr>
                <a:xfrm>
                  <a:off x="4228661"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9" name="Graphic 38">
                  <a:extLst>
                    <a:ext uri="{FF2B5EF4-FFF2-40B4-BE49-F238E27FC236}">
                      <a16:creationId xmlns:a16="http://schemas.microsoft.com/office/drawing/2014/main" id="{C299CA08-F542-4DFE-8AE3-C15C0E18A0F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363692" y="3635163"/>
                  <a:ext cx="3464618" cy="849699"/>
                </a:xfrm>
                <a:prstGeom prst="rect">
                  <a:avLst/>
                </a:prstGeom>
              </p:spPr>
            </p:pic>
          </p:grpSp>
          <p:grpSp>
            <p:nvGrpSpPr>
              <p:cNvPr id="43" name="Group 42">
                <a:extLst>
                  <a:ext uri="{FF2B5EF4-FFF2-40B4-BE49-F238E27FC236}">
                    <a16:creationId xmlns:a16="http://schemas.microsoft.com/office/drawing/2014/main" id="{16B2E02C-F549-4B7D-8A48-172538B90E39}"/>
                  </a:ext>
                </a:extLst>
              </p:cNvPr>
              <p:cNvGrpSpPr/>
              <p:nvPr userDrawn="1"/>
            </p:nvGrpSpPr>
            <p:grpSpPr>
              <a:xfrm>
                <a:off x="7388429" y="3968496"/>
                <a:ext cx="2195556" cy="880141"/>
                <a:chOff x="8210932" y="3311445"/>
                <a:chExt cx="3734681" cy="1497136"/>
              </a:xfrm>
            </p:grpSpPr>
            <p:sp>
              <p:nvSpPr>
                <p:cNvPr id="45" name="Rectangle 44">
                  <a:extLst>
                    <a:ext uri="{FF2B5EF4-FFF2-40B4-BE49-F238E27FC236}">
                      <a16:creationId xmlns:a16="http://schemas.microsoft.com/office/drawing/2014/main" id="{8E3716F6-78A7-4AD9-8D17-ED9B2E179F02}"/>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Picture 40">
                  <a:extLst>
                    <a:ext uri="{FF2B5EF4-FFF2-40B4-BE49-F238E27FC236}">
                      <a16:creationId xmlns:a16="http://schemas.microsoft.com/office/drawing/2014/main" id="{FB766066-B830-46E5-912E-593D828BE9D7}"/>
                    </a:ext>
                  </a:extLst>
                </p:cNvPr>
                <p:cNvPicPr>
                  <a:picLocks noChangeAspect="1"/>
                </p:cNvPicPr>
                <p:nvPr userDrawn="1"/>
              </p:nvPicPr>
              <p:blipFill>
                <a:blip r:embed="rId10"/>
                <a:srcRect/>
                <a:stretch/>
              </p:blipFill>
              <p:spPr>
                <a:xfrm>
                  <a:off x="8412471" y="3726173"/>
                  <a:ext cx="3381491" cy="758689"/>
                </a:xfrm>
                <a:prstGeom prst="rect">
                  <a:avLst/>
                </a:prstGeom>
              </p:spPr>
            </p:pic>
          </p:grpSp>
          <p:grpSp>
            <p:nvGrpSpPr>
              <p:cNvPr id="49" name="Group 48">
                <a:extLst>
                  <a:ext uri="{FF2B5EF4-FFF2-40B4-BE49-F238E27FC236}">
                    <a16:creationId xmlns:a16="http://schemas.microsoft.com/office/drawing/2014/main" id="{471ED85C-B2AB-405B-90E8-9C79BD1D33D1}"/>
                  </a:ext>
                </a:extLst>
              </p:cNvPr>
              <p:cNvGrpSpPr/>
              <p:nvPr userDrawn="1"/>
            </p:nvGrpSpPr>
            <p:grpSpPr>
              <a:xfrm>
                <a:off x="9769188" y="3968496"/>
                <a:ext cx="2195556" cy="880141"/>
                <a:chOff x="9148907" y="3433833"/>
                <a:chExt cx="2812566" cy="1127484"/>
              </a:xfrm>
            </p:grpSpPr>
            <p:sp>
              <p:nvSpPr>
                <p:cNvPr id="52" name="Rectangle 51">
                  <a:extLst>
                    <a:ext uri="{FF2B5EF4-FFF2-40B4-BE49-F238E27FC236}">
                      <a16:creationId xmlns:a16="http://schemas.microsoft.com/office/drawing/2014/main" id="{1EA96353-6ED0-4923-8FA5-891157EF7E63}"/>
                    </a:ext>
                  </a:extLst>
                </p:cNvPr>
                <p:cNvSpPr/>
                <p:nvPr userDrawn="1"/>
              </p:nvSpPr>
              <p:spPr>
                <a:xfrm>
                  <a:off x="9148907" y="3433833"/>
                  <a:ext cx="2812566" cy="1127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8" name="Graphic 47">
                  <a:extLst>
                    <a:ext uri="{FF2B5EF4-FFF2-40B4-BE49-F238E27FC236}">
                      <a16:creationId xmlns:a16="http://schemas.microsoft.com/office/drawing/2014/main" id="{63BD3DA3-33C6-4628-ADD9-7884A83A19DC}"/>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483041" y="3597233"/>
                  <a:ext cx="2144299" cy="800685"/>
                </a:xfrm>
                <a:prstGeom prst="rect">
                  <a:avLst/>
                </a:prstGeom>
              </p:spPr>
            </p:pic>
          </p:grpSp>
          <p:grpSp>
            <p:nvGrpSpPr>
              <p:cNvPr id="3" name="Group 2">
                <a:extLst>
                  <a:ext uri="{FF2B5EF4-FFF2-40B4-BE49-F238E27FC236}">
                    <a16:creationId xmlns:a16="http://schemas.microsoft.com/office/drawing/2014/main" id="{F7CD41EE-E89C-408A-8FD4-77D1D388BF60}"/>
                  </a:ext>
                </a:extLst>
              </p:cNvPr>
              <p:cNvGrpSpPr/>
              <p:nvPr userDrawn="1"/>
            </p:nvGrpSpPr>
            <p:grpSpPr>
              <a:xfrm>
                <a:off x="246388" y="3966999"/>
                <a:ext cx="2195322" cy="880152"/>
                <a:chOff x="7720299" y="2041556"/>
                <a:chExt cx="1984248" cy="795528"/>
              </a:xfrm>
            </p:grpSpPr>
            <p:sp>
              <p:nvSpPr>
                <p:cNvPr id="2" name="Rectangle 1">
                  <a:extLst>
                    <a:ext uri="{FF2B5EF4-FFF2-40B4-BE49-F238E27FC236}">
                      <a16:creationId xmlns:a16="http://schemas.microsoft.com/office/drawing/2014/main" id="{388F0C4F-A24F-4801-A82D-BCB35D077B64}"/>
                    </a:ext>
                  </a:extLst>
                </p:cNvPr>
                <p:cNvSpPr/>
                <p:nvPr userDrawn="1"/>
              </p:nvSpPr>
              <p:spPr>
                <a:xfrm>
                  <a:off x="7720299" y="2041556"/>
                  <a:ext cx="1984248" cy="79552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Group 32">
                  <a:extLst>
                    <a:ext uri="{FF2B5EF4-FFF2-40B4-BE49-F238E27FC236}">
                      <a16:creationId xmlns:a16="http://schemas.microsoft.com/office/drawing/2014/main" id="{11916514-7C71-4D49-BECA-1BA776F50A06}"/>
                    </a:ext>
                  </a:extLst>
                </p:cNvPr>
                <p:cNvGrpSpPr>
                  <a:grpSpLocks noChangeAspect="1"/>
                </p:cNvGrpSpPr>
                <p:nvPr userDrawn="1"/>
              </p:nvGrpSpPr>
              <p:grpSpPr>
                <a:xfrm>
                  <a:off x="8044708" y="2041556"/>
                  <a:ext cx="1335430" cy="795528"/>
                  <a:chOff x="8239004" y="2259895"/>
                  <a:chExt cx="3068456" cy="1827908"/>
                </a:xfrm>
              </p:grpSpPr>
              <p:sp>
                <p:nvSpPr>
                  <p:cNvPr id="32" name="Rectangle 31">
                    <a:extLst>
                      <a:ext uri="{FF2B5EF4-FFF2-40B4-BE49-F238E27FC236}">
                        <a16:creationId xmlns:a16="http://schemas.microsoft.com/office/drawing/2014/main" id="{65BDF0C5-2867-40AA-8BAD-D89AC6E7DCD6}"/>
                      </a:ext>
                    </a:extLst>
                  </p:cNvPr>
                  <p:cNvSpPr/>
                  <p:nvPr userDrawn="1"/>
                </p:nvSpPr>
                <p:spPr>
                  <a:xfrm>
                    <a:off x="8239004" y="2259895"/>
                    <a:ext cx="3068456" cy="182790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Graphic 28">
                    <a:extLst>
                      <a:ext uri="{FF2B5EF4-FFF2-40B4-BE49-F238E27FC236}">
                        <a16:creationId xmlns:a16="http://schemas.microsoft.com/office/drawing/2014/main" id="{8BABE651-B3AB-493E-8157-C01A01869AD0}"/>
                      </a:ext>
                    </a:extLst>
                  </p:cNvPr>
                  <p:cNvPicPr>
                    <a:picLocks noChangeAspect="1"/>
                  </p:cNvPicPr>
                  <p:nvPr userDrawn="1"/>
                </p:nvPicPr>
                <p:blipFill rotWithShape="1">
                  <a:blip r:embed="rId13">
                    <a:extLst>
                      <a:ext uri="{96DAC541-7B7A-43D3-8B79-37D633B846F1}">
                        <asvg:svgBlip xmlns:asvg="http://schemas.microsoft.com/office/drawing/2016/SVG/main" r:embed="rId14"/>
                      </a:ext>
                    </a:extLst>
                  </a:blip>
                  <a:srcRect t="10835" b="10835"/>
                  <a:stretch/>
                </p:blipFill>
                <p:spPr>
                  <a:xfrm>
                    <a:off x="8606439" y="2259895"/>
                    <a:ext cx="2333587" cy="1827908"/>
                  </a:xfrm>
                  <a:prstGeom prst="rect">
                    <a:avLst/>
                  </a:prstGeom>
                </p:spPr>
              </p:pic>
            </p:grpSp>
          </p:grpSp>
        </p:grpSp>
        <p:grpSp>
          <p:nvGrpSpPr>
            <p:cNvPr id="5" name="Group 4">
              <a:extLst>
                <a:ext uri="{FF2B5EF4-FFF2-40B4-BE49-F238E27FC236}">
                  <a16:creationId xmlns:a16="http://schemas.microsoft.com/office/drawing/2014/main" id="{240776B8-E4F7-42DA-A7F8-47183325D6F1}"/>
                </a:ext>
              </a:extLst>
            </p:cNvPr>
            <p:cNvGrpSpPr/>
            <p:nvPr userDrawn="1"/>
          </p:nvGrpSpPr>
          <p:grpSpPr>
            <a:xfrm>
              <a:off x="246388" y="2118474"/>
              <a:ext cx="11715086" cy="1666838"/>
              <a:chOff x="246388" y="2118474"/>
              <a:chExt cx="11715086" cy="1666838"/>
            </a:xfrm>
          </p:grpSpPr>
          <p:pic>
            <p:nvPicPr>
              <p:cNvPr id="1026" name="Picture 2">
                <a:extLst>
                  <a:ext uri="{FF2B5EF4-FFF2-40B4-BE49-F238E27FC236}">
                    <a16:creationId xmlns:a16="http://schemas.microsoft.com/office/drawing/2014/main" id="{9285E96D-CDA3-42FF-88AB-3D1ED2B606B2}"/>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46388" y="2118475"/>
                <a:ext cx="2778062" cy="1666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9B6C270-C1BF-4ACD-AA54-7D3525001AF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6179094" y="2118475"/>
                <a:ext cx="2796706" cy="1666837"/>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E81A9988-4FCB-4A68-ACD3-8C53087329ED}"/>
                  </a:ext>
                </a:extLst>
              </p:cNvPr>
              <p:cNvGrpSpPr/>
              <p:nvPr userDrawn="1"/>
            </p:nvGrpSpPr>
            <p:grpSpPr>
              <a:xfrm>
                <a:off x="9164768" y="2118881"/>
                <a:ext cx="2796706" cy="1666024"/>
                <a:chOff x="7568790" y="2929141"/>
                <a:chExt cx="3068456" cy="1827908"/>
              </a:xfrm>
            </p:grpSpPr>
            <p:sp>
              <p:nvSpPr>
                <p:cNvPr id="34" name="Rectangle 33">
                  <a:extLst>
                    <a:ext uri="{FF2B5EF4-FFF2-40B4-BE49-F238E27FC236}">
                      <a16:creationId xmlns:a16="http://schemas.microsoft.com/office/drawing/2014/main" id="{B3F251D4-5800-4E4D-9811-16FB1567CCFA}"/>
                    </a:ext>
                  </a:extLst>
                </p:cNvPr>
                <p:cNvSpPr/>
                <p:nvPr userDrawn="1"/>
              </p:nvSpPr>
              <p:spPr>
                <a:xfrm>
                  <a:off x="7568790" y="2929141"/>
                  <a:ext cx="3068456" cy="1827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Graphic 26">
                  <a:extLst>
                    <a:ext uri="{FF2B5EF4-FFF2-40B4-BE49-F238E27FC236}">
                      <a16:creationId xmlns:a16="http://schemas.microsoft.com/office/drawing/2014/main" id="{6AB03C91-1CA6-4F72-A22A-68638E8524C5}"/>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8431897" y="3116047"/>
                  <a:ext cx="1342242" cy="1454096"/>
                </a:xfrm>
                <a:prstGeom prst="rect">
                  <a:avLst/>
                </a:prstGeom>
              </p:spPr>
            </p:pic>
          </p:grpSp>
          <p:pic>
            <p:nvPicPr>
              <p:cNvPr id="4" name="Picture 2">
                <a:extLst>
                  <a:ext uri="{FF2B5EF4-FFF2-40B4-BE49-F238E27FC236}">
                    <a16:creationId xmlns:a16="http://schemas.microsoft.com/office/drawing/2014/main" id="{08C4542D-4D6B-471F-BBD2-49AC7A4204BB}"/>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3213418" y="2118474"/>
                <a:ext cx="2776708" cy="166602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006334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BF98E23-7F48-4FBD-AA55-2B5E73B7F08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1918294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EEF3469-5BF8-4001-BF1A-66AE370314F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3145856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69B67FC-6A76-4A80-A39A-43BAA4A4645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9" name="Picture 8">
            <a:extLst>
              <a:ext uri="{FF2B5EF4-FFF2-40B4-BE49-F238E27FC236}">
                <a16:creationId xmlns:a16="http://schemas.microsoft.com/office/drawing/2014/main" id="{E9F1F726-E886-4C38-A49D-4C9B58EA9DA2}"/>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EFD6A405-6861-4E9D-9547-C169109EC0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2CD79F6E-23BE-4D99-8DF0-70E684F9BCEA}"/>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DAA1E023-6B81-4DA6-BAF9-49EAA10460B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FA4CE0C8-0881-482F-B438-1A58FC9F4A16}"/>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F4C1F98B-4711-4F92-9035-5DA48144CA8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161B666C-FADF-449F-8981-8D8FB6CE0D5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23B3F35B-00EE-4E16-8489-A207AF8DC5A8}"/>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845391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hank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78F28BA-6406-40BB-A319-04AC6E07469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sp>
        <p:nvSpPr>
          <p:cNvPr id="16" name="Rectangle 15">
            <a:extLst>
              <a:ext uri="{FF2B5EF4-FFF2-40B4-BE49-F238E27FC236}">
                <a16:creationId xmlns:a16="http://schemas.microsoft.com/office/drawing/2014/main" id="{41E474C6-B188-4516-84EA-B60A05C54E45}"/>
              </a:ext>
            </a:extLst>
          </p:cNvPr>
          <p:cNvSpPr/>
          <p:nvPr userDrawn="1"/>
        </p:nvSpPr>
        <p:spPr>
          <a:xfrm>
            <a:off x="2556575" y="526310"/>
            <a:ext cx="2954655" cy="923330"/>
          </a:xfrm>
          <a:prstGeom prst="rect">
            <a:avLst/>
          </a:prstGeom>
        </p:spPr>
        <p:txBody>
          <a:bodyPr wrap="none">
            <a:spAutoFit/>
          </a:bodyPr>
          <a:lstStyle/>
          <a:p>
            <a:r>
              <a:rPr lang="zh-TW" altLang="en-US" sz="5400" dirty="0"/>
              <a:t>特別感謝</a:t>
            </a:r>
            <a:endParaRPr lang="en-US" sz="5400" dirty="0"/>
          </a:p>
        </p:txBody>
      </p:sp>
      <p:grpSp>
        <p:nvGrpSpPr>
          <p:cNvPr id="46" name="Group 45">
            <a:extLst>
              <a:ext uri="{FF2B5EF4-FFF2-40B4-BE49-F238E27FC236}">
                <a16:creationId xmlns:a16="http://schemas.microsoft.com/office/drawing/2014/main" id="{CD682E90-670D-472D-BA99-204DFB47F89F}"/>
              </a:ext>
            </a:extLst>
          </p:cNvPr>
          <p:cNvGrpSpPr/>
          <p:nvPr userDrawn="1"/>
        </p:nvGrpSpPr>
        <p:grpSpPr>
          <a:xfrm>
            <a:off x="0" y="5339870"/>
            <a:ext cx="12192000" cy="991820"/>
            <a:chOff x="0" y="4848803"/>
            <a:chExt cx="12192000" cy="991820"/>
          </a:xfrm>
        </p:grpSpPr>
        <p:sp>
          <p:nvSpPr>
            <p:cNvPr id="17" name="Rectangle 16">
              <a:extLst>
                <a:ext uri="{FF2B5EF4-FFF2-40B4-BE49-F238E27FC236}">
                  <a16:creationId xmlns:a16="http://schemas.microsoft.com/office/drawing/2014/main" id="{4693104C-9966-42F6-A989-B2C273D02A17}"/>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C3F033A7-F03A-4CAC-9682-2245274CEC8E}"/>
                </a:ext>
              </a:extLst>
            </p:cNvPr>
            <p:cNvPicPr>
              <a:picLocks noChangeAspect="1"/>
            </p:cNvPicPr>
            <p:nvPr userDrawn="1"/>
          </p:nvPicPr>
          <p:blipFill>
            <a:blip r:embed="rId4"/>
            <a:stretch>
              <a:fillRect/>
            </a:stretch>
          </p:blipFill>
          <p:spPr>
            <a:xfrm>
              <a:off x="8196060" y="4848803"/>
              <a:ext cx="2175600" cy="991818"/>
            </a:xfrm>
            <a:prstGeom prst="rect">
              <a:avLst/>
            </a:prstGeom>
          </p:spPr>
        </p:pic>
      </p:grpSp>
      <p:grpSp>
        <p:nvGrpSpPr>
          <p:cNvPr id="50" name="Group 49">
            <a:extLst>
              <a:ext uri="{FF2B5EF4-FFF2-40B4-BE49-F238E27FC236}">
                <a16:creationId xmlns:a16="http://schemas.microsoft.com/office/drawing/2014/main" id="{FCAB5A89-AD45-4EA5-BA74-07AD3C8541FE}"/>
              </a:ext>
            </a:extLst>
          </p:cNvPr>
          <p:cNvGrpSpPr/>
          <p:nvPr userDrawn="1"/>
        </p:nvGrpSpPr>
        <p:grpSpPr>
          <a:xfrm>
            <a:off x="246388" y="2118475"/>
            <a:ext cx="11715086" cy="2971546"/>
            <a:chOff x="246388" y="1447241"/>
            <a:chExt cx="11715086" cy="2971546"/>
          </a:xfrm>
        </p:grpSpPr>
        <p:pic>
          <p:nvPicPr>
            <p:cNvPr id="14" name="Picture 14" descr="「MICROSOFT MVP」的圖片搜尋結果">
              <a:extLst>
                <a:ext uri="{FF2B5EF4-FFF2-40B4-BE49-F238E27FC236}">
                  <a16:creationId xmlns:a16="http://schemas.microsoft.com/office/drawing/2014/main" id="{3ADD1F09-2311-4C64-B9B0-C3EBFABA6341}"/>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46388" y="3284024"/>
              <a:ext cx="2812567" cy="11347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285E96D-CDA3-42FF-88AB-3D1ED2B606B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6388" y="1447241"/>
              <a:ext cx="2778062" cy="1666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9B6C270-C1BF-4ACD-AA54-7D3525001AF8}"/>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201465" y="1447241"/>
              <a:ext cx="2796706" cy="166683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1916514-7C71-4D49-BECA-1BA776F50A06}"/>
                </a:ext>
              </a:extLst>
            </p:cNvPr>
            <p:cNvGrpSpPr/>
            <p:nvPr userDrawn="1"/>
          </p:nvGrpSpPr>
          <p:grpSpPr>
            <a:xfrm>
              <a:off x="9148907" y="1447647"/>
              <a:ext cx="2796706" cy="1666024"/>
              <a:chOff x="8239004" y="2259895"/>
              <a:chExt cx="3068456" cy="1827908"/>
            </a:xfrm>
          </p:grpSpPr>
          <p:sp>
            <p:nvSpPr>
              <p:cNvPr id="32" name="Rectangle 31">
                <a:extLst>
                  <a:ext uri="{FF2B5EF4-FFF2-40B4-BE49-F238E27FC236}">
                    <a16:creationId xmlns:a16="http://schemas.microsoft.com/office/drawing/2014/main" id="{65BDF0C5-2867-40AA-8BAD-D89AC6E7DCD6}"/>
                  </a:ext>
                </a:extLst>
              </p:cNvPr>
              <p:cNvSpPr/>
              <p:nvPr userDrawn="1"/>
            </p:nvSpPr>
            <p:spPr>
              <a:xfrm>
                <a:off x="8239004" y="2259895"/>
                <a:ext cx="3068456" cy="182790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Graphic 28">
                <a:extLst>
                  <a:ext uri="{FF2B5EF4-FFF2-40B4-BE49-F238E27FC236}">
                    <a16:creationId xmlns:a16="http://schemas.microsoft.com/office/drawing/2014/main" id="{8BABE651-B3AB-493E-8157-C01A01869AD0}"/>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t="10835" b="10835"/>
              <a:stretch/>
            </p:blipFill>
            <p:spPr>
              <a:xfrm>
                <a:off x="8606439" y="2259895"/>
                <a:ext cx="2333587" cy="1827908"/>
              </a:xfrm>
              <a:prstGeom prst="rect">
                <a:avLst/>
              </a:prstGeom>
            </p:spPr>
          </p:pic>
        </p:grpSp>
        <p:grpSp>
          <p:nvGrpSpPr>
            <p:cNvPr id="35" name="Group 34">
              <a:extLst>
                <a:ext uri="{FF2B5EF4-FFF2-40B4-BE49-F238E27FC236}">
                  <a16:creationId xmlns:a16="http://schemas.microsoft.com/office/drawing/2014/main" id="{E81A9988-4FCB-4A68-ACD3-8C53087329ED}"/>
                </a:ext>
              </a:extLst>
            </p:cNvPr>
            <p:cNvGrpSpPr/>
            <p:nvPr userDrawn="1"/>
          </p:nvGrpSpPr>
          <p:grpSpPr>
            <a:xfrm>
              <a:off x="6175186" y="1447647"/>
              <a:ext cx="2796706" cy="1666024"/>
              <a:chOff x="7568790" y="2929141"/>
              <a:chExt cx="3068456" cy="1827908"/>
            </a:xfrm>
          </p:grpSpPr>
          <p:sp>
            <p:nvSpPr>
              <p:cNvPr id="34" name="Rectangle 33">
                <a:extLst>
                  <a:ext uri="{FF2B5EF4-FFF2-40B4-BE49-F238E27FC236}">
                    <a16:creationId xmlns:a16="http://schemas.microsoft.com/office/drawing/2014/main" id="{B3F251D4-5800-4E4D-9811-16FB1567CCFA}"/>
                  </a:ext>
                </a:extLst>
              </p:cNvPr>
              <p:cNvSpPr/>
              <p:nvPr userDrawn="1"/>
            </p:nvSpPr>
            <p:spPr>
              <a:xfrm>
                <a:off x="7568790" y="2929141"/>
                <a:ext cx="3068456" cy="1827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Graphic 26">
                <a:extLst>
                  <a:ext uri="{FF2B5EF4-FFF2-40B4-BE49-F238E27FC236}">
                    <a16:creationId xmlns:a16="http://schemas.microsoft.com/office/drawing/2014/main" id="{6AB03C91-1CA6-4F72-A22A-68638E8524C5}"/>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431897" y="3116047"/>
                <a:ext cx="1342242" cy="1454096"/>
              </a:xfrm>
              <a:prstGeom prst="rect">
                <a:avLst/>
              </a:prstGeom>
            </p:spPr>
          </p:pic>
        </p:grpSp>
        <p:grpSp>
          <p:nvGrpSpPr>
            <p:cNvPr id="44" name="Group 43">
              <a:extLst>
                <a:ext uri="{FF2B5EF4-FFF2-40B4-BE49-F238E27FC236}">
                  <a16:creationId xmlns:a16="http://schemas.microsoft.com/office/drawing/2014/main" id="{7C9EEB2A-CBEE-4863-A540-F2914B395412}"/>
                </a:ext>
              </a:extLst>
            </p:cNvPr>
            <p:cNvGrpSpPr/>
            <p:nvPr userDrawn="1"/>
          </p:nvGrpSpPr>
          <p:grpSpPr>
            <a:xfrm>
              <a:off x="3213895" y="3287663"/>
              <a:ext cx="2812566" cy="1127484"/>
              <a:chOff x="4228661" y="3311445"/>
              <a:chExt cx="3734681" cy="1497136"/>
            </a:xfrm>
          </p:grpSpPr>
          <p:sp>
            <p:nvSpPr>
              <p:cNvPr id="42" name="Rectangle 41">
                <a:extLst>
                  <a:ext uri="{FF2B5EF4-FFF2-40B4-BE49-F238E27FC236}">
                    <a16:creationId xmlns:a16="http://schemas.microsoft.com/office/drawing/2014/main" id="{2FF19965-FD48-45AD-B20F-54EF78E3DE15}"/>
                  </a:ext>
                </a:extLst>
              </p:cNvPr>
              <p:cNvSpPr/>
              <p:nvPr userDrawn="1"/>
            </p:nvSpPr>
            <p:spPr>
              <a:xfrm>
                <a:off x="4228661"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9" name="Graphic 38">
                <a:extLst>
                  <a:ext uri="{FF2B5EF4-FFF2-40B4-BE49-F238E27FC236}">
                    <a16:creationId xmlns:a16="http://schemas.microsoft.com/office/drawing/2014/main" id="{C299CA08-F542-4DFE-8AE3-C15C0E18A0F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4363692" y="3635163"/>
                <a:ext cx="3464618" cy="849699"/>
              </a:xfrm>
              <a:prstGeom prst="rect">
                <a:avLst/>
              </a:prstGeom>
            </p:spPr>
          </p:pic>
        </p:grpSp>
        <p:grpSp>
          <p:nvGrpSpPr>
            <p:cNvPr id="43" name="Group 42">
              <a:extLst>
                <a:ext uri="{FF2B5EF4-FFF2-40B4-BE49-F238E27FC236}">
                  <a16:creationId xmlns:a16="http://schemas.microsoft.com/office/drawing/2014/main" id="{16B2E02C-F549-4B7D-8A48-172538B90E39}"/>
                </a:ext>
              </a:extLst>
            </p:cNvPr>
            <p:cNvGrpSpPr/>
            <p:nvPr userDrawn="1"/>
          </p:nvGrpSpPr>
          <p:grpSpPr>
            <a:xfrm>
              <a:off x="6181401" y="3287663"/>
              <a:ext cx="2812566" cy="1127484"/>
              <a:chOff x="8210932" y="3311445"/>
              <a:chExt cx="3734681" cy="1497136"/>
            </a:xfrm>
          </p:grpSpPr>
          <p:sp>
            <p:nvSpPr>
              <p:cNvPr id="45" name="Rectangle 44">
                <a:extLst>
                  <a:ext uri="{FF2B5EF4-FFF2-40B4-BE49-F238E27FC236}">
                    <a16:creationId xmlns:a16="http://schemas.microsoft.com/office/drawing/2014/main" id="{8E3716F6-78A7-4AD9-8D17-ED9B2E179F02}"/>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Picture 40">
                <a:extLst>
                  <a:ext uri="{FF2B5EF4-FFF2-40B4-BE49-F238E27FC236}">
                    <a16:creationId xmlns:a16="http://schemas.microsoft.com/office/drawing/2014/main" id="{FB766066-B830-46E5-912E-593D828BE9D7}"/>
                  </a:ext>
                </a:extLst>
              </p:cNvPr>
              <p:cNvPicPr>
                <a:picLocks noChangeAspect="1"/>
              </p:cNvPicPr>
              <p:nvPr userDrawn="1"/>
            </p:nvPicPr>
            <p:blipFill>
              <a:blip r:embed="rId14"/>
              <a:srcRect/>
              <a:stretch/>
            </p:blipFill>
            <p:spPr>
              <a:xfrm>
                <a:off x="8412471" y="3726173"/>
                <a:ext cx="3381491" cy="758689"/>
              </a:xfrm>
              <a:prstGeom prst="rect">
                <a:avLst/>
              </a:prstGeom>
            </p:spPr>
          </p:pic>
        </p:grpSp>
        <p:grpSp>
          <p:nvGrpSpPr>
            <p:cNvPr id="49" name="Group 48">
              <a:extLst>
                <a:ext uri="{FF2B5EF4-FFF2-40B4-BE49-F238E27FC236}">
                  <a16:creationId xmlns:a16="http://schemas.microsoft.com/office/drawing/2014/main" id="{471ED85C-B2AB-405B-90E8-9C79BD1D33D1}"/>
                </a:ext>
              </a:extLst>
            </p:cNvPr>
            <p:cNvGrpSpPr/>
            <p:nvPr userDrawn="1"/>
          </p:nvGrpSpPr>
          <p:grpSpPr>
            <a:xfrm>
              <a:off x="9148908" y="3287663"/>
              <a:ext cx="2812566" cy="1127484"/>
              <a:chOff x="9148907" y="3433833"/>
              <a:chExt cx="2812566" cy="1127484"/>
            </a:xfrm>
          </p:grpSpPr>
          <p:sp>
            <p:nvSpPr>
              <p:cNvPr id="52" name="Rectangle 51">
                <a:extLst>
                  <a:ext uri="{FF2B5EF4-FFF2-40B4-BE49-F238E27FC236}">
                    <a16:creationId xmlns:a16="http://schemas.microsoft.com/office/drawing/2014/main" id="{1EA96353-6ED0-4923-8FA5-891157EF7E63}"/>
                  </a:ext>
                </a:extLst>
              </p:cNvPr>
              <p:cNvSpPr/>
              <p:nvPr userDrawn="1"/>
            </p:nvSpPr>
            <p:spPr>
              <a:xfrm>
                <a:off x="9148907" y="3433833"/>
                <a:ext cx="2812566" cy="1127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8" name="Graphic 47">
                <a:extLst>
                  <a:ext uri="{FF2B5EF4-FFF2-40B4-BE49-F238E27FC236}">
                    <a16:creationId xmlns:a16="http://schemas.microsoft.com/office/drawing/2014/main" id="{63BD3DA3-33C6-4628-ADD9-7884A83A19DC}"/>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9483041" y="3597233"/>
                <a:ext cx="2144299" cy="800685"/>
              </a:xfrm>
              <a:prstGeom prst="rect">
                <a:avLst/>
              </a:prstGeom>
            </p:spPr>
          </p:pic>
        </p:grpSp>
      </p:grpSp>
      <p:pic>
        <p:nvPicPr>
          <p:cNvPr id="55" name="Graphic 54">
            <a:extLst>
              <a:ext uri="{FF2B5EF4-FFF2-40B4-BE49-F238E27FC236}">
                <a16:creationId xmlns:a16="http://schemas.microsoft.com/office/drawing/2014/main" id="{8FBA6DDC-B00F-4FBA-B6A3-BACEAA70990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246388" y="250656"/>
            <a:ext cx="2162876" cy="1441917"/>
          </a:xfrm>
          <a:prstGeom prst="rect">
            <a:avLst/>
          </a:prstGeom>
        </p:spPr>
      </p:pic>
    </p:spTree>
    <p:extLst>
      <p:ext uri="{BB962C8B-B14F-4D97-AF65-F5344CB8AC3E}">
        <p14:creationId xmlns:p14="http://schemas.microsoft.com/office/powerpoint/2010/main" val="3930818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1E71C930-CB6D-48D2-94B7-6D03D59197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26F1AEF7-7EDE-4E83-BCCE-DE404057EEFB}"/>
              </a:ext>
            </a:extLst>
          </p:cNvPr>
          <p:cNvPicPr>
            <a:picLocks noChangeAspect="1"/>
          </p:cNvPicPr>
          <p:nvPr userDrawn="1"/>
        </p:nvPicPr>
        <p:blipFill>
          <a:blip r:embed="rId4"/>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FE4C36F8-5F83-4891-82A0-E91246C65C8B}"/>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0E1785B1-9344-4F53-8365-28125FAE2431}"/>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0F36BF1A-4A6D-444A-AC35-BF2910AE12D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5F54D950-0620-40DC-8D1D-8EA8C2F3014F}"/>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DA0B62BC-43F9-4570-A664-3B497D39D4E1}"/>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AF52CA58-ACB1-41BD-87E9-0E9AE90698F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03331287-5B90-44F0-938F-A3B1ED7CCDD1}"/>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8" name="Graphic 7">
            <a:extLst>
              <a:ext uri="{FF2B5EF4-FFF2-40B4-BE49-F238E27FC236}">
                <a16:creationId xmlns:a16="http://schemas.microsoft.com/office/drawing/2014/main" id="{3327E0EA-DCA8-4961-8BBF-228BAADC63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pic>
        <p:nvPicPr>
          <p:cNvPr id="9" name="Picture 8">
            <a:extLst>
              <a:ext uri="{FF2B5EF4-FFF2-40B4-BE49-F238E27FC236}">
                <a16:creationId xmlns:a16="http://schemas.microsoft.com/office/drawing/2014/main" id="{F277C881-7005-4FB0-A9C5-931755B8561F}"/>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00B9AA79-CAF8-488E-AC7F-E572088482F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5B7A8957-EDD9-4DD1-8585-42A526B38DFF}"/>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71BDC9E5-D02A-49A2-AA4B-DEBD98C77A7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CA86DFA3-2BE2-401B-BA6E-ACC972066901}"/>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E28541D5-F815-4F5F-8CA8-07B7324CE485}"/>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135098F0-EEFE-48CF-9824-27A95C1BB013}"/>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ED008460-2DBF-47C2-81FC-D0A52330784E}"/>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5215069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8" name="Graphic 7">
            <a:extLst>
              <a:ext uri="{FF2B5EF4-FFF2-40B4-BE49-F238E27FC236}">
                <a16:creationId xmlns:a16="http://schemas.microsoft.com/office/drawing/2014/main" id="{6487CBC3-B586-401D-AA32-4E2E9EEE3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pic>
        <p:nvPicPr>
          <p:cNvPr id="9" name="Picture 8">
            <a:extLst>
              <a:ext uri="{FF2B5EF4-FFF2-40B4-BE49-F238E27FC236}">
                <a16:creationId xmlns:a16="http://schemas.microsoft.com/office/drawing/2014/main" id="{157FCB25-E0FF-443D-8D0B-C07D5E9F76A6}"/>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23861112-666E-475A-AE8D-510261603AD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FDAAACDA-DBDD-4F62-8322-A625B9C716C7}"/>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DC359906-2C37-4873-BC5D-09D45A7F8DB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A7BADB3A-5C4E-44C8-8C33-495A7F2FC001}"/>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968D06E4-9E1F-44AC-B384-CEEDCB37B077}"/>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90F3372D-B322-414A-807B-90D9124940A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057018DF-CEAB-4854-B59C-355F383F32A2}"/>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304981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4029447357"/>
      </p:ext>
    </p:extLst>
  </p:cSld>
  <p:clrMapOvr>
    <a:masterClrMapping/>
  </p:clrMapOvr>
  <p:extLst>
    <p:ext uri="{DCECCB84-F9BA-43D5-87BE-67443E8EF086}">
      <p15:sldGuideLst xmlns:p15="http://schemas.microsoft.com/office/powerpoint/2012/main">
        <p15:guide id="3" pos="613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67022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189625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26762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0030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56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2768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31211"/>
      </p:ext>
    </p:extLst>
  </p:cSld>
  <p:clrMapOvr>
    <a:masterClrMapping/>
  </p:clrMapOvr>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803415"/>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77869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981582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10504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204668"/>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456700"/>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807145"/>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42118"/>
      </p:ext>
    </p:extLst>
  </p:cSld>
  <p:clrMapOvr>
    <a:masterClrMapping/>
  </p:clrMapOvr>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763069"/>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817147"/>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2358318"/>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953715"/>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341814"/>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09277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05014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78133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80390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391635"/>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3008"/>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35201"/>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07304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26048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5473649"/>
      </p:ext>
    </p:extLst>
  </p:cSld>
  <p:clrMapOvr>
    <a:masterClrMapping/>
  </p:clrMapOvr>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1022974"/>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7830522"/>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6376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5714324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803345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896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9281749"/>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07997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73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5224207"/>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218875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8F0E-2299-49AF-88F6-79E96B6CC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07750C-A843-4106-9884-D42E9462DB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C2672-3F53-472C-B1DF-E72355A7C82C}"/>
              </a:ext>
            </a:extLst>
          </p:cNvPr>
          <p:cNvSpPr>
            <a:spLocks noGrp="1"/>
          </p:cNvSpPr>
          <p:nvPr>
            <p:ph type="dt" sz="half" idx="10"/>
          </p:nvPr>
        </p:nvSpPr>
        <p:spPr/>
        <p:txBody>
          <a:bodyPr/>
          <a:lstStyle/>
          <a:p>
            <a:fld id="{24AD8191-20E1-44E5-8464-744F26504396}" type="datetimeFigureOut">
              <a:rPr lang="en-US" smtClean="0"/>
              <a:t>2020/12/21</a:t>
            </a:fld>
            <a:endParaRPr lang="en-US"/>
          </a:p>
        </p:txBody>
      </p:sp>
      <p:sp>
        <p:nvSpPr>
          <p:cNvPr id="5" name="Footer Placeholder 4">
            <a:extLst>
              <a:ext uri="{FF2B5EF4-FFF2-40B4-BE49-F238E27FC236}">
                <a16:creationId xmlns:a16="http://schemas.microsoft.com/office/drawing/2014/main" id="{1DA4B346-95F0-4A4E-9D7B-55BACD2A2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D2A7-1A28-4CD5-A438-D85F16793C87}"/>
              </a:ext>
            </a:extLst>
          </p:cNvPr>
          <p:cNvSpPr>
            <a:spLocks noGrp="1"/>
          </p:cNvSpPr>
          <p:nvPr>
            <p:ph type="sldNum" sz="quarter" idx="12"/>
          </p:nvPr>
        </p:nvSpPr>
        <p:spPr/>
        <p:txBody>
          <a:bodyPr/>
          <a:lstStyle/>
          <a:p>
            <a:fld id="{6BC89E5D-9593-45A4-B3BE-6FBEFD60F270}" type="slidenum">
              <a:rPr lang="en-US" smtClean="0"/>
              <a:t>‹#›</a:t>
            </a:fld>
            <a:endParaRPr lang="en-US"/>
          </a:p>
        </p:txBody>
      </p:sp>
    </p:spTree>
    <p:extLst>
      <p:ext uri="{BB962C8B-B14F-4D97-AF65-F5344CB8AC3E}">
        <p14:creationId xmlns:p14="http://schemas.microsoft.com/office/powerpoint/2010/main" val="166799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2020/12/21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425238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2020/12/21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53674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6969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008871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46253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72352"/>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881612"/>
      </p:ext>
    </p:extLst>
  </p:cSld>
  <p:clrMapOvr>
    <a:masterClrMapping/>
  </p:clrMapOvr>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034425"/>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693793"/>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708047"/>
      </p:ext>
    </p:extLst>
  </p:cSld>
  <p:clrMapOvr>
    <a:masterClrMapping/>
  </p:clrMapOvr>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177231"/>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3433842"/>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2700697"/>
      </p:ext>
    </p:extLst>
  </p:cSld>
  <p:clrMapOvr>
    <a:masterClrMapping/>
  </p:clrMapOvr>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6039553"/>
      </p:ext>
    </p:extLst>
  </p:cSld>
  <p:clrMapOvr>
    <a:masterClrMapping/>
  </p:clrMapOvr>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269528"/>
      </p:ext>
    </p:extLst>
  </p:cSld>
  <p:clrMapOvr>
    <a:masterClrMapping/>
  </p:clrMapOvr>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image" Target="../media/image8.sv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image" Target="../media/image8.sv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7.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47" Type="http://schemas.openxmlformats.org/officeDocument/2006/relationships/image" Target="../media/image28.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theme" Target="../theme/theme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slideLayout" Target="../slideLayouts/slideLayout86.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slideLayout" Target="../slideLayouts/slideLayout8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theme" Target="../theme/theme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5" Type="http://schemas.openxmlformats.org/officeDocument/2006/relationships/slideLayout" Target="../slideLayouts/slideLayout121.xml"/><Relationship Id="rId4"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theme" Target="../theme/theme7.xml"/><Relationship Id="rId3" Type="http://schemas.openxmlformats.org/officeDocument/2006/relationships/slideLayout" Target="../slideLayouts/slideLayout126.xml"/><Relationship Id="rId21" Type="http://schemas.openxmlformats.org/officeDocument/2006/relationships/image" Target="../media/image8.svg"/><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image" Target="../media/image7.pn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image" Target="../media/image6.png"/><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image" Target="../media/image2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2020/12/21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6" descr="A picture containing shape&#10;&#10;Description automatically generated">
            <a:extLst>
              <a:ext uri="{FF2B5EF4-FFF2-40B4-BE49-F238E27FC236}">
                <a16:creationId xmlns:a16="http://schemas.microsoft.com/office/drawing/2014/main" id="{53434D8D-D57A-480C-AD43-9EEDC45BBD51}"/>
              </a:ext>
            </a:extLst>
          </p:cNvPr>
          <p:cNvPicPr>
            <a:picLocks noChangeAspect="1"/>
          </p:cNvPicPr>
          <p:nvPr userDrawn="1"/>
        </p:nvPicPr>
        <p:blipFill>
          <a:blip r:embed="rId14"/>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5254059E-48B7-42A2-BE30-3D3787832CC3}"/>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D93F07D8-5493-42AB-BAB4-2B7F4D4240B6}"/>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E4EEBF46-0B7A-4C0E-9B8D-E3DA34B858E0}"/>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FF8A94F5-C9B9-4143-AC8F-B5C5A56A3055}"/>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50A7B6AE-49B7-4F8F-9AC8-EB8665FCBFD4}"/>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5470D201-4379-4419-B5F1-6228734E4B00}"/>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135BCC8E-F940-4412-BB18-A6AA312E4748}"/>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49" r:id="rId11"/>
    <p:sldLayoutId id="2147483750"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2020/12/21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11">
            <a:extLst>
              <a:ext uri="{FF2B5EF4-FFF2-40B4-BE49-F238E27FC236}">
                <a16:creationId xmlns:a16="http://schemas.microsoft.com/office/drawing/2014/main" id="{77EFD5C5-7175-409A-AC95-87E7044D0937}"/>
              </a:ext>
            </a:extLst>
          </p:cNvPr>
          <p:cNvPicPr>
            <a:picLocks noChangeAspect="1"/>
          </p:cNvPicPr>
          <p:nvPr userDrawn="1"/>
        </p:nvPicPr>
        <p:blipFill>
          <a:blip r:embed="rId19"/>
          <a:srcRect/>
          <a:stretch/>
        </p:blipFill>
        <p:spPr>
          <a:xfrm>
            <a:off x="10395723" y="123509"/>
            <a:ext cx="1630200" cy="304834"/>
          </a:xfrm>
          <a:prstGeom prst="rect">
            <a:avLst/>
          </a:prstGeom>
        </p:spPr>
      </p:pic>
      <p:pic>
        <p:nvPicPr>
          <p:cNvPr id="8" name="Graphic 19">
            <a:extLst>
              <a:ext uri="{FF2B5EF4-FFF2-40B4-BE49-F238E27FC236}">
                <a16:creationId xmlns:a16="http://schemas.microsoft.com/office/drawing/2014/main" id="{3848841A-4174-464E-BCC5-E449B3D385A8}"/>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30AF42B4-AF9E-49FD-A6F1-E355F620BE99}"/>
              </a:ext>
            </a:extLst>
          </p:cNvPr>
          <p:cNvGrpSpPr>
            <a:grpSpLocks noChangeAspect="1"/>
          </p:cNvGrpSpPr>
          <p:nvPr userDrawn="1"/>
        </p:nvGrpSpPr>
        <p:grpSpPr>
          <a:xfrm>
            <a:off x="7017891" y="80039"/>
            <a:ext cx="1716235" cy="365760"/>
            <a:chOff x="5520822" y="102584"/>
            <a:chExt cx="2443650" cy="520785"/>
          </a:xfrm>
        </p:grpSpPr>
        <p:sp>
          <p:nvSpPr>
            <p:cNvPr id="10" name="Freeform: Shape 21">
              <a:extLst>
                <a:ext uri="{FF2B5EF4-FFF2-40B4-BE49-F238E27FC236}">
                  <a16:creationId xmlns:a16="http://schemas.microsoft.com/office/drawing/2014/main" id="{D8E670E9-3DE3-467D-87E2-B2D3D3E84863}"/>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1" name="Freeform: Shape 22">
              <a:extLst>
                <a:ext uri="{FF2B5EF4-FFF2-40B4-BE49-F238E27FC236}">
                  <a16:creationId xmlns:a16="http://schemas.microsoft.com/office/drawing/2014/main" id="{839EEFCF-77B3-4359-ACD4-FCE627B924E3}"/>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23">
              <a:extLst>
                <a:ext uri="{FF2B5EF4-FFF2-40B4-BE49-F238E27FC236}">
                  <a16:creationId xmlns:a16="http://schemas.microsoft.com/office/drawing/2014/main" id="{A7CA7F83-387C-4F27-B144-173C91F377FF}"/>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24">
              <a:extLst>
                <a:ext uri="{FF2B5EF4-FFF2-40B4-BE49-F238E27FC236}">
                  <a16:creationId xmlns:a16="http://schemas.microsoft.com/office/drawing/2014/main" id="{08548193-F539-4363-BA15-699F7B1D9AE4}"/>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25">
              <a:extLst>
                <a:ext uri="{FF2B5EF4-FFF2-40B4-BE49-F238E27FC236}">
                  <a16:creationId xmlns:a16="http://schemas.microsoft.com/office/drawing/2014/main" id="{FF795299-8BC0-4090-98F2-DAFF9D7EF5B2}"/>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765" r:id="rId1"/>
    <p:sldLayoutId id="2147483781" r:id="rId2"/>
    <p:sldLayoutId id="2147483782" r:id="rId3"/>
    <p:sldLayoutId id="2147483783"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80" r:id="rId17"/>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2020/12/21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11">
            <a:extLst>
              <a:ext uri="{FF2B5EF4-FFF2-40B4-BE49-F238E27FC236}">
                <a16:creationId xmlns:a16="http://schemas.microsoft.com/office/drawing/2014/main" id="{F04366B4-42D3-4796-839E-902E685ED9ED}"/>
              </a:ext>
            </a:extLst>
          </p:cNvPr>
          <p:cNvPicPr>
            <a:picLocks noChangeAspect="1"/>
          </p:cNvPicPr>
          <p:nvPr userDrawn="1"/>
        </p:nvPicPr>
        <p:blipFill>
          <a:blip r:embed="rId14"/>
          <a:srcRect/>
          <a:stretch/>
        </p:blipFill>
        <p:spPr>
          <a:xfrm>
            <a:off x="10395723" y="123509"/>
            <a:ext cx="1630200" cy="304834"/>
          </a:xfrm>
          <a:prstGeom prst="rect">
            <a:avLst/>
          </a:prstGeom>
        </p:spPr>
      </p:pic>
      <p:pic>
        <p:nvPicPr>
          <p:cNvPr id="8" name="Graphic 19">
            <a:extLst>
              <a:ext uri="{FF2B5EF4-FFF2-40B4-BE49-F238E27FC236}">
                <a16:creationId xmlns:a16="http://schemas.microsoft.com/office/drawing/2014/main" id="{AE92349D-90A5-4E04-8070-8397EBA1E74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5BFE7285-B931-47A6-888C-BE534ACD0277}"/>
              </a:ext>
            </a:extLst>
          </p:cNvPr>
          <p:cNvGrpSpPr>
            <a:grpSpLocks noChangeAspect="1"/>
          </p:cNvGrpSpPr>
          <p:nvPr userDrawn="1"/>
        </p:nvGrpSpPr>
        <p:grpSpPr>
          <a:xfrm>
            <a:off x="7017891" y="80039"/>
            <a:ext cx="1716235" cy="365760"/>
            <a:chOff x="5520822" y="102584"/>
            <a:chExt cx="2443650" cy="520785"/>
          </a:xfrm>
        </p:grpSpPr>
        <p:sp>
          <p:nvSpPr>
            <p:cNvPr id="10" name="Freeform: Shape 21">
              <a:extLst>
                <a:ext uri="{FF2B5EF4-FFF2-40B4-BE49-F238E27FC236}">
                  <a16:creationId xmlns:a16="http://schemas.microsoft.com/office/drawing/2014/main" id="{95C423C5-C4D6-4563-86FC-CA9D42B0BE0F}"/>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1" name="Freeform: Shape 22">
              <a:extLst>
                <a:ext uri="{FF2B5EF4-FFF2-40B4-BE49-F238E27FC236}">
                  <a16:creationId xmlns:a16="http://schemas.microsoft.com/office/drawing/2014/main" id="{078DE75C-D2D4-4854-AF51-5043D91419C4}"/>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23">
              <a:extLst>
                <a:ext uri="{FF2B5EF4-FFF2-40B4-BE49-F238E27FC236}">
                  <a16:creationId xmlns:a16="http://schemas.microsoft.com/office/drawing/2014/main" id="{06ABB523-542A-4E88-AC0A-2BDCDEAD6E68}"/>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24">
              <a:extLst>
                <a:ext uri="{FF2B5EF4-FFF2-40B4-BE49-F238E27FC236}">
                  <a16:creationId xmlns:a16="http://schemas.microsoft.com/office/drawing/2014/main" id="{7F17D630-9D2E-49C5-83CC-4148FAC4C65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25">
              <a:extLst>
                <a:ext uri="{FF2B5EF4-FFF2-40B4-BE49-F238E27FC236}">
                  <a16:creationId xmlns:a16="http://schemas.microsoft.com/office/drawing/2014/main" id="{B6F09F58-9D4F-4865-BACB-3B25B5736C1B}"/>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9346773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35113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Lst>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ECEFED"/>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3A6A99D-4AC0-4F8E-89A4-1370607A18E4}"/>
              </a:ext>
            </a:extLst>
          </p:cNvPr>
          <p:cNvSpPr>
            <a:spLocks noGrp="1"/>
          </p:cNvSpPr>
          <p:nvPr>
            <p:ph type="title"/>
          </p:nvPr>
        </p:nvSpPr>
        <p:spPr>
          <a:xfrm>
            <a:off x="838200" y="372703"/>
            <a:ext cx="10515600" cy="765984"/>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E009EB87-DEE5-4698-9794-B909ABAECE3C}"/>
              </a:ext>
            </a:extLst>
          </p:cNvPr>
          <p:cNvSpPr>
            <a:spLocks noGrp="1"/>
          </p:cNvSpPr>
          <p:nvPr>
            <p:ph type="body" idx="1"/>
          </p:nvPr>
        </p:nvSpPr>
        <p:spPr>
          <a:xfrm>
            <a:off x="838200" y="1302593"/>
            <a:ext cx="10515600" cy="487437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a16="http://schemas.microsoft.com/office/drawing/2014/main" id="{8216FC64-A589-4122-9267-8F5F1616C954}"/>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bg2">
                    <a:lumMod val="25000"/>
                  </a:schemeClr>
                </a:solidFill>
                <a:latin typeface="微軟正黑體" panose="020B0604030504040204" pitchFamily="34" charset="-120"/>
                <a:ea typeface="微軟正黑體" panose="020B0604030504040204" pitchFamily="34" charset="-120"/>
              </a:defRPr>
            </a:lvl1pPr>
          </a:lstStyle>
          <a:p>
            <a:endParaRPr lang="zh-TW" altLang="en-US" dirty="0">
              <a:solidFill>
                <a:schemeClr val="bg2">
                  <a:lumMod val="25000"/>
                </a:schemeClr>
              </a:solidFill>
            </a:endParaRPr>
          </a:p>
        </p:txBody>
      </p:sp>
      <p:sp>
        <p:nvSpPr>
          <p:cNvPr id="6" name="投影片編號版面配置區 5">
            <a:extLst>
              <a:ext uri="{FF2B5EF4-FFF2-40B4-BE49-F238E27FC236}">
                <a16:creationId xmlns:a16="http://schemas.microsoft.com/office/drawing/2014/main" id="{1F8C9E87-AE10-4684-8DAB-7CAB38373BB1}"/>
              </a:ext>
            </a:extLst>
          </p:cNvPr>
          <p:cNvSpPr>
            <a:spLocks noGrp="1"/>
          </p:cNvSpPr>
          <p:nvPr>
            <p:ph type="sldNum" sz="quarter" idx="4"/>
          </p:nvPr>
        </p:nvSpPr>
        <p:spPr>
          <a:xfrm>
            <a:off x="10633434" y="6356350"/>
            <a:ext cx="720365" cy="365125"/>
          </a:xfrm>
          <a:prstGeom prst="rect">
            <a:avLst/>
          </a:prstGeom>
        </p:spPr>
        <p:txBody>
          <a:bodyPr vert="horz" lIns="91440" tIns="45720" rIns="91440" bIns="45720" rtlCol="0" anchor="ctr"/>
          <a:lstStyle>
            <a:lvl1pPr algn="r">
              <a:defRPr sz="1200">
                <a:solidFill>
                  <a:schemeClr val="bg2">
                    <a:lumMod val="25000"/>
                  </a:schemeClr>
                </a:solidFill>
                <a:latin typeface="微軟正黑體" panose="020B0604030504040204" pitchFamily="34" charset="-120"/>
                <a:ea typeface="微軟正黑體" panose="020B0604030504040204" pitchFamily="34" charset="-120"/>
              </a:defRPr>
            </a:lvl1pPr>
          </a:lstStyle>
          <a:p>
            <a:fld id="{C911A15C-92E4-4D54-98DD-C8EBF7FEBD1A}" type="slidenum">
              <a:rPr lang="zh-TW" altLang="en-US" smtClean="0"/>
              <a:pPr/>
              <a:t>‹#›</a:t>
            </a:fld>
            <a:endParaRPr lang="zh-TW" altLang="en-US"/>
          </a:p>
        </p:txBody>
      </p:sp>
    </p:spTree>
    <p:extLst>
      <p:ext uri="{BB962C8B-B14F-4D97-AF65-F5344CB8AC3E}">
        <p14:creationId xmlns:p14="http://schemas.microsoft.com/office/powerpoint/2010/main" val="2982058976"/>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Lst>
  <p:hf hdr="0" ftr="0" dt="0"/>
  <p:txStyles>
    <p:titleStyle>
      <a:lvl1pPr algn="l" defTabSz="914400" rtl="0" eaLnBrk="1" latinLnBrk="0" hangingPunct="1">
        <a:lnSpc>
          <a:spcPct val="90000"/>
        </a:lnSpc>
        <a:spcBef>
          <a:spcPct val="0"/>
        </a:spcBef>
        <a:buNone/>
        <a:defRPr sz="3600" kern="1200">
          <a:solidFill>
            <a:schemeClr val="bg2">
              <a:lumMod val="25000"/>
            </a:schemeClr>
          </a:solidFill>
          <a:latin typeface="微軟正黑體" panose="020B0604030504040204" pitchFamily="34" charset="-120"/>
          <a:ea typeface="微軟正黑體" panose="020B0604030504040204" pitchFamily="34" charset="-12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2">
              <a:lumMod val="25000"/>
            </a:schemeClr>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2020/12/21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11">
            <a:extLst>
              <a:ext uri="{FF2B5EF4-FFF2-40B4-BE49-F238E27FC236}">
                <a16:creationId xmlns:a16="http://schemas.microsoft.com/office/drawing/2014/main" id="{77EFD5C5-7175-409A-AC95-87E7044D0937}"/>
              </a:ext>
            </a:extLst>
          </p:cNvPr>
          <p:cNvPicPr>
            <a:picLocks noChangeAspect="1"/>
          </p:cNvPicPr>
          <p:nvPr userDrawn="1"/>
        </p:nvPicPr>
        <p:blipFill>
          <a:blip r:embed="rId19"/>
          <a:srcRect/>
          <a:stretch/>
        </p:blipFill>
        <p:spPr>
          <a:xfrm>
            <a:off x="10395723" y="123509"/>
            <a:ext cx="1630200" cy="304834"/>
          </a:xfrm>
          <a:prstGeom prst="rect">
            <a:avLst/>
          </a:prstGeom>
        </p:spPr>
      </p:pic>
      <p:pic>
        <p:nvPicPr>
          <p:cNvPr id="8" name="Graphic 19">
            <a:extLst>
              <a:ext uri="{FF2B5EF4-FFF2-40B4-BE49-F238E27FC236}">
                <a16:creationId xmlns:a16="http://schemas.microsoft.com/office/drawing/2014/main" id="{3848841A-4174-464E-BCC5-E449B3D385A8}"/>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30AF42B4-AF9E-49FD-A6F1-E355F620BE99}"/>
              </a:ext>
            </a:extLst>
          </p:cNvPr>
          <p:cNvGrpSpPr>
            <a:grpSpLocks noChangeAspect="1"/>
          </p:cNvGrpSpPr>
          <p:nvPr userDrawn="1"/>
        </p:nvGrpSpPr>
        <p:grpSpPr>
          <a:xfrm>
            <a:off x="7017891" y="80039"/>
            <a:ext cx="1716235" cy="365760"/>
            <a:chOff x="5520822" y="102584"/>
            <a:chExt cx="2443650" cy="520785"/>
          </a:xfrm>
        </p:grpSpPr>
        <p:sp>
          <p:nvSpPr>
            <p:cNvPr id="10" name="Freeform: Shape 21">
              <a:extLst>
                <a:ext uri="{FF2B5EF4-FFF2-40B4-BE49-F238E27FC236}">
                  <a16:creationId xmlns:a16="http://schemas.microsoft.com/office/drawing/2014/main" id="{D8E670E9-3DE3-467D-87E2-B2D3D3E84863}"/>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1" name="Freeform: Shape 22">
              <a:extLst>
                <a:ext uri="{FF2B5EF4-FFF2-40B4-BE49-F238E27FC236}">
                  <a16:creationId xmlns:a16="http://schemas.microsoft.com/office/drawing/2014/main" id="{839EEFCF-77B3-4359-ACD4-FCE627B924E3}"/>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23">
              <a:extLst>
                <a:ext uri="{FF2B5EF4-FFF2-40B4-BE49-F238E27FC236}">
                  <a16:creationId xmlns:a16="http://schemas.microsoft.com/office/drawing/2014/main" id="{A7CA7F83-387C-4F27-B144-173C91F377FF}"/>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24">
              <a:extLst>
                <a:ext uri="{FF2B5EF4-FFF2-40B4-BE49-F238E27FC236}">
                  <a16:creationId xmlns:a16="http://schemas.microsoft.com/office/drawing/2014/main" id="{08548193-F539-4363-BA15-699F7B1D9AE4}"/>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25">
              <a:extLst>
                <a:ext uri="{FF2B5EF4-FFF2-40B4-BE49-F238E27FC236}">
                  <a16:creationId xmlns:a16="http://schemas.microsoft.com/office/drawing/2014/main" id="{FF795299-8BC0-4090-98F2-DAFF9D7EF5B2}"/>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pic>
        <p:nvPicPr>
          <p:cNvPr id="1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7BB3B4D-4358-400A-BDF6-E6AF27117B4C}"/>
              </a:ext>
              <a:ext uri="{C183D7F6-B498-43B3-948B-1728B52AA6E4}">
                <adec:decorative xmlns:adec="http://schemas.microsoft.com/office/drawing/2017/decorative" val="0"/>
              </a:ext>
            </a:extLst>
          </p:cNvPr>
          <p:cNvPicPr>
            <a:picLocks noChangeAspect="1"/>
          </p:cNvPicPr>
          <p:nvPr userDrawn="1"/>
        </p:nvPicPr>
        <p:blipFill rotWithShape="1">
          <a:blip r:embed="rId2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27540862"/>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zh.wikipedia.org/wiki/%E8%BB%80%E5%B9%B9" TargetMode="External"/><Relationship Id="rId7" Type="http://schemas.openxmlformats.org/officeDocument/2006/relationships/hyperlink" Target="https://zh.wikipedia.org/wiki/%E8%A4%87%E9%9B%9C%E5%BA%A6" TargetMode="External"/><Relationship Id="rId2" Type="http://schemas.openxmlformats.org/officeDocument/2006/relationships/hyperlink" Target="https://zh.wikipedia.org/wiki/%E9%9B%BB%E8%85%A6%E7%A8%8B%E5%BC%8F" TargetMode="External"/><Relationship Id="rId1" Type="http://schemas.openxmlformats.org/officeDocument/2006/relationships/slideLayout" Target="../slideLayouts/slideLayout6.xml"/><Relationship Id="rId6" Type="http://schemas.openxmlformats.org/officeDocument/2006/relationships/hyperlink" Target="https://zh.wikipedia.org/wiki/%E4%BA%BA%E9%9A%9B%E9%97%9C%E4%BF%82" TargetMode="External"/><Relationship Id="rId5" Type="http://schemas.openxmlformats.org/officeDocument/2006/relationships/hyperlink" Target="https://zh.wikipedia.org/w/index.php?title=%E7%B4%B0%E8%83%9E%E6%B4%BB%E5%8B%95&amp;action=edit&amp;redlink=1" TargetMode="External"/><Relationship Id="rId4" Type="http://schemas.openxmlformats.org/officeDocument/2006/relationships/hyperlink" Target="https://zh.wikipedia.org/wiki/%E5%99%A8%E5%AE%98"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hyperlink" Target="https://zh.wikipedia.org/wiki/%E5%BA%B7%E5%A8%81%E7%94%9F%E5%91%BD%E6%B8%B8%E6%88%8F"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ruddyblog.wordpress.com/2020/08/04/%E5%88%BB%E6%84%8F%E7%99%BC%E7%8F%BE-deliberate-discovery/" TargetMode="External"/><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hyperlink" Target="Fion's%20&#21051;&#24847;&#32244;&#32722;.pptx" TargetMode="Externa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columns.chicken-house.net/2008/09/18/c-yield-return-1-how-it-work/" TargetMode="Externa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70.sv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s://www.91app.tech/slides/2020h2-tech-day"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78.sv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0.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306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D53209-618A-4697-A610-A0E9A62AC70A}"/>
              </a:ext>
            </a:extLst>
          </p:cNvPr>
          <p:cNvSpPr>
            <a:spLocks noGrp="1"/>
          </p:cNvSpPr>
          <p:nvPr>
            <p:ph type="title"/>
          </p:nvPr>
        </p:nvSpPr>
        <p:spPr/>
        <p:txBody>
          <a:bodyPr/>
          <a:lstStyle/>
          <a:p>
            <a:r>
              <a:rPr lang="zh-TW" altLang="en-US" dirty="0"/>
              <a:t>刻意練習</a:t>
            </a:r>
            <a:r>
              <a:rPr lang="en-US" altLang="zh-TW" dirty="0"/>
              <a:t>:</a:t>
            </a:r>
            <a:r>
              <a:rPr lang="zh-TW" altLang="en-US" dirty="0"/>
              <a:t> </a:t>
            </a:r>
            <a:r>
              <a:rPr lang="zh-TW" altLang="en-US" sz="3600" dirty="0"/>
              <a:t>想辦法讓自己的 </a:t>
            </a:r>
            <a:r>
              <a:rPr lang="en-US" altLang="zh-TW" sz="3600" dirty="0"/>
              <a:t>“</a:t>
            </a:r>
            <a:r>
              <a:rPr lang="zh-TW" altLang="en-US" sz="3600" dirty="0"/>
              <a:t>進步</a:t>
            </a:r>
            <a:r>
              <a:rPr lang="en-US" altLang="zh-TW" sz="3600" dirty="0"/>
              <a:t>” </a:t>
            </a:r>
            <a:r>
              <a:rPr lang="zh-TW" altLang="en-US" sz="3600" dirty="0"/>
              <a:t>比別人快</a:t>
            </a:r>
            <a:endParaRPr lang="en-US" dirty="0"/>
          </a:p>
        </p:txBody>
      </p:sp>
      <p:sp>
        <p:nvSpPr>
          <p:cNvPr id="3" name="內容版面配置區 2">
            <a:extLst>
              <a:ext uri="{FF2B5EF4-FFF2-40B4-BE49-F238E27FC236}">
                <a16:creationId xmlns:a16="http://schemas.microsoft.com/office/drawing/2014/main" id="{FBFBDCFA-A5EB-4921-BFD6-97C2A923F0AD}"/>
              </a:ext>
            </a:extLst>
          </p:cNvPr>
          <p:cNvSpPr>
            <a:spLocks noGrp="1"/>
          </p:cNvSpPr>
          <p:nvPr>
            <p:ph idx="1"/>
          </p:nvPr>
        </p:nvSpPr>
        <p:spPr/>
        <p:txBody>
          <a:bodyPr>
            <a:normAutofit/>
          </a:bodyPr>
          <a:lstStyle/>
          <a:p>
            <a:r>
              <a:rPr lang="zh-TW" altLang="en-US" dirty="0"/>
              <a:t>抽象化思考問題，找出邏輯上可行的解決方案</a:t>
            </a:r>
            <a:endParaRPr lang="en-US" altLang="zh-TW" dirty="0"/>
          </a:p>
          <a:p>
            <a:r>
              <a:rPr lang="zh-TW" altLang="en-US" dirty="0"/>
              <a:t>有能力用你手上的工具 </a:t>
            </a:r>
            <a:r>
              <a:rPr lang="en-US" altLang="zh-TW" dirty="0"/>
              <a:t>(C#, OOP) </a:t>
            </a:r>
            <a:r>
              <a:rPr lang="zh-TW" altLang="en-US" dirty="0"/>
              <a:t>實作出來</a:t>
            </a:r>
            <a:endParaRPr lang="en-US" altLang="zh-TW" dirty="0"/>
          </a:p>
          <a:p>
            <a:r>
              <a:rPr lang="zh-TW" altLang="en-US" dirty="0"/>
              <a:t>越困難越抽象的問題，越需要透過練習才能掌握技巧</a:t>
            </a:r>
            <a:endParaRPr lang="en-US" dirty="0"/>
          </a:p>
          <a:p>
            <a:r>
              <a:rPr lang="zh-TW" altLang="en-US" b="1" dirty="0">
                <a:solidFill>
                  <a:srgbClr val="FFFF00"/>
                </a:solidFill>
              </a:rPr>
              <a:t>化繁為簡的設計能力</a:t>
            </a:r>
            <a:endParaRPr lang="en-US" altLang="zh-TW" b="1" dirty="0">
              <a:solidFill>
                <a:srgbClr val="FFFF00"/>
              </a:solidFill>
            </a:endParaRPr>
          </a:p>
          <a:p>
            <a:endParaRPr lang="en-US" altLang="zh-TW" dirty="0"/>
          </a:p>
          <a:p>
            <a:r>
              <a:rPr lang="zh-TW" altLang="en-US" dirty="0"/>
              <a:t>有能力解決技術問題 </a:t>
            </a:r>
            <a:r>
              <a:rPr lang="en-US" altLang="zh-TW" dirty="0"/>
              <a:t>(</a:t>
            </a:r>
            <a:r>
              <a:rPr lang="zh-TW" altLang="en-US" dirty="0"/>
              <a:t>例如效能，交易正確性等等</a:t>
            </a:r>
            <a:r>
              <a:rPr lang="en-US" altLang="zh-TW" dirty="0"/>
              <a:t>)</a:t>
            </a:r>
          </a:p>
          <a:p>
            <a:r>
              <a:rPr lang="zh-TW" altLang="en-US" dirty="0"/>
              <a:t>加上規模 </a:t>
            </a:r>
            <a:r>
              <a:rPr lang="en-US" altLang="zh-TW" dirty="0"/>
              <a:t>(</a:t>
            </a:r>
            <a:r>
              <a:rPr lang="zh-TW" altLang="en-US" dirty="0"/>
              <a:t>大流量情況下</a:t>
            </a:r>
            <a:r>
              <a:rPr lang="en-US" altLang="zh-TW" dirty="0"/>
              <a:t>)</a:t>
            </a:r>
            <a:r>
              <a:rPr lang="zh-TW" altLang="en-US" dirty="0"/>
              <a:t> 與時間 </a:t>
            </a:r>
            <a:r>
              <a:rPr lang="en-US" altLang="zh-TW" dirty="0"/>
              <a:t>(</a:t>
            </a:r>
            <a:r>
              <a:rPr lang="zh-TW" altLang="en-US" dirty="0"/>
              <a:t>即時處理</a:t>
            </a:r>
            <a:r>
              <a:rPr lang="en-US" altLang="zh-TW" dirty="0"/>
              <a:t>)</a:t>
            </a:r>
            <a:r>
              <a:rPr lang="zh-TW" altLang="en-US" dirty="0"/>
              <a:t> 的應變能力</a:t>
            </a:r>
            <a:endParaRPr lang="en-US" altLang="zh-TW" dirty="0"/>
          </a:p>
          <a:p>
            <a:r>
              <a:rPr lang="zh-TW" altLang="en-US" b="1" dirty="0">
                <a:solidFill>
                  <a:srgbClr val="FFFF00"/>
                </a:solidFill>
              </a:rPr>
              <a:t>最佳化的能力 </a:t>
            </a:r>
            <a:r>
              <a:rPr lang="en-US" altLang="zh-TW" sz="2000" b="1" dirty="0">
                <a:solidFill>
                  <a:srgbClr val="FFFF00"/>
                </a:solidFill>
              </a:rPr>
              <a:t>(</a:t>
            </a:r>
            <a:r>
              <a:rPr lang="zh-TW" altLang="en-US" sz="2000" b="1" dirty="0">
                <a:solidFill>
                  <a:srgbClr val="FFFF00"/>
                </a:solidFill>
              </a:rPr>
              <a:t>通常會讓實作變複雜；別太早最佳化，別讓最佳化破壞抽象化</a:t>
            </a:r>
            <a:r>
              <a:rPr lang="en-US" altLang="zh-TW" sz="2000" b="1" dirty="0">
                <a:solidFill>
                  <a:srgbClr val="FFFF00"/>
                </a:solidFill>
              </a:rPr>
              <a:t>)</a:t>
            </a:r>
            <a:endParaRPr lang="en-US" b="1" dirty="0">
              <a:solidFill>
                <a:srgbClr val="FFFF00"/>
              </a:solidFill>
            </a:endParaRPr>
          </a:p>
        </p:txBody>
      </p:sp>
    </p:spTree>
    <p:extLst>
      <p:ext uri="{BB962C8B-B14F-4D97-AF65-F5344CB8AC3E}">
        <p14:creationId xmlns:p14="http://schemas.microsoft.com/office/powerpoint/2010/main" val="147528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D7890A0-9813-4BE9-B3F0-DBD106650ECD}"/>
              </a:ext>
            </a:extLst>
          </p:cNvPr>
          <p:cNvSpPr>
            <a:spLocks noGrp="1"/>
          </p:cNvSpPr>
          <p:nvPr>
            <p:ph type="title"/>
          </p:nvPr>
        </p:nvSpPr>
        <p:spPr/>
        <p:txBody>
          <a:bodyPr/>
          <a:lstStyle/>
          <a:p>
            <a:r>
              <a:rPr lang="en-US" dirty="0"/>
              <a:t>1. </a:t>
            </a:r>
            <a:r>
              <a:rPr lang="zh-TW" altLang="en-US" sz="4400" dirty="0"/>
              <a:t>為什麼抽象化很重要</a:t>
            </a:r>
            <a:r>
              <a:rPr lang="en-US" altLang="zh-TW" sz="4400" dirty="0"/>
              <a:t>?</a:t>
            </a:r>
            <a:endParaRPr lang="en-US" sz="4400" dirty="0"/>
          </a:p>
        </p:txBody>
      </p:sp>
      <p:sp>
        <p:nvSpPr>
          <p:cNvPr id="5" name="文字版面配置區 4">
            <a:extLst>
              <a:ext uri="{FF2B5EF4-FFF2-40B4-BE49-F238E27FC236}">
                <a16:creationId xmlns:a16="http://schemas.microsoft.com/office/drawing/2014/main" id="{A1EE4680-59C3-4954-92C1-CEA3CCBF4289}"/>
              </a:ext>
            </a:extLst>
          </p:cNvPr>
          <p:cNvSpPr>
            <a:spLocks noGrp="1"/>
          </p:cNvSpPr>
          <p:nvPr>
            <p:ph type="body" idx="1"/>
          </p:nvPr>
        </p:nvSpPr>
        <p:spPr/>
        <p:txBody>
          <a:bodyPr/>
          <a:lstStyle/>
          <a:p>
            <a:r>
              <a:rPr lang="en-US" altLang="zh-TW" dirty="0"/>
              <a:t>//</a:t>
            </a:r>
            <a:r>
              <a:rPr lang="zh-TW" altLang="en-US" dirty="0"/>
              <a:t> 這是我學 </a:t>
            </a:r>
            <a:r>
              <a:rPr lang="en-US" altLang="zh-TW" dirty="0"/>
              <a:t>OOP </a:t>
            </a:r>
            <a:r>
              <a:rPr lang="zh-TW" altLang="en-US" dirty="0"/>
              <a:t>最大的理由</a:t>
            </a:r>
            <a:endParaRPr lang="en-US" dirty="0"/>
          </a:p>
        </p:txBody>
      </p:sp>
    </p:spTree>
    <p:extLst>
      <p:ext uri="{BB962C8B-B14F-4D97-AF65-F5344CB8AC3E}">
        <p14:creationId xmlns:p14="http://schemas.microsoft.com/office/powerpoint/2010/main" val="3398444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DC2C632-4742-48A8-BB4F-C3BE57C30B8B}"/>
              </a:ext>
            </a:extLst>
          </p:cNvPr>
          <p:cNvSpPr>
            <a:spLocks noGrp="1"/>
          </p:cNvSpPr>
          <p:nvPr>
            <p:ph type="title"/>
          </p:nvPr>
        </p:nvSpPr>
        <p:spPr/>
        <p:txBody>
          <a:bodyPr/>
          <a:lstStyle/>
          <a:p>
            <a:r>
              <a:rPr lang="en-US" altLang="zh-TW" dirty="0"/>
              <a:t>Wikipedia: </a:t>
            </a:r>
            <a:r>
              <a:rPr lang="zh-TW" altLang="en-US" dirty="0"/>
              <a:t>抽象與抽象層</a:t>
            </a:r>
            <a:endParaRPr lang="en-US" dirty="0"/>
          </a:p>
        </p:txBody>
      </p:sp>
      <p:sp>
        <p:nvSpPr>
          <p:cNvPr id="5" name="內容版面配置區 4">
            <a:extLst>
              <a:ext uri="{FF2B5EF4-FFF2-40B4-BE49-F238E27FC236}">
                <a16:creationId xmlns:a16="http://schemas.microsoft.com/office/drawing/2014/main" id="{220E7EAC-CB93-4EA6-8D43-D155C2CB937E}"/>
              </a:ext>
            </a:extLst>
          </p:cNvPr>
          <p:cNvSpPr>
            <a:spLocks noGrp="1"/>
          </p:cNvSpPr>
          <p:nvPr>
            <p:ph idx="1"/>
          </p:nvPr>
        </p:nvSpPr>
        <p:spPr>
          <a:xfrm>
            <a:off x="838200" y="1825625"/>
            <a:ext cx="10736580" cy="4351338"/>
          </a:xfrm>
        </p:spPr>
        <p:txBody>
          <a:bodyPr>
            <a:normAutofit/>
          </a:bodyPr>
          <a:lstStyle/>
          <a:p>
            <a:r>
              <a:rPr lang="zh-TW" altLang="en-US" sz="2400" dirty="0"/>
              <a:t>抽象就是把一個問題或模型，以不同規則或方法所得出的不同的解（求解方法和解本身即抽象層），這些不同的解可以組合並還原成問題或模型的本身。</a:t>
            </a:r>
            <a:br>
              <a:rPr lang="en-US" altLang="zh-TW" sz="2400" dirty="0"/>
            </a:br>
            <a:endParaRPr lang="en-US" altLang="zh-TW" sz="2400" dirty="0"/>
          </a:p>
          <a:p>
            <a:pPr algn="l"/>
            <a:r>
              <a:rPr lang="zh-TW" altLang="en-US" sz="2400" b="0" i="0" dirty="0">
                <a:solidFill>
                  <a:srgbClr val="202122"/>
                </a:solidFill>
                <a:effectLst/>
                <a:latin typeface="Arial" panose="020B0604020202020204" pitchFamily="34" charset="0"/>
              </a:rPr>
              <a:t>抽象的意義是可以忽略不是求解過程中必需的</a:t>
            </a:r>
            <a:r>
              <a:rPr lang="zh-TW" altLang="en-US" sz="2400" b="1" i="0" dirty="0">
                <a:solidFill>
                  <a:srgbClr val="FF0000"/>
                </a:solidFill>
                <a:effectLst/>
                <a:latin typeface="Arial" panose="020B0604020202020204" pitchFamily="34" charset="0"/>
              </a:rPr>
              <a:t>解</a:t>
            </a:r>
            <a:r>
              <a:rPr lang="zh-TW" altLang="en-US" sz="2400" b="0" i="0" dirty="0">
                <a:solidFill>
                  <a:srgbClr val="202122"/>
                </a:solidFill>
                <a:effectLst/>
                <a:latin typeface="Arial" panose="020B0604020202020204" pitchFamily="34" charset="0"/>
              </a:rPr>
              <a:t>。例如要用</a:t>
            </a:r>
            <a:r>
              <a:rPr lang="zh-TW" altLang="en-US" sz="2400" b="0" i="0" u="none" strike="noStrike" dirty="0">
                <a:solidFill>
                  <a:srgbClr val="0B0080"/>
                </a:solidFill>
                <a:effectLst/>
                <a:latin typeface="Arial" panose="020B0604020202020204" pitchFamily="34" charset="0"/>
                <a:hlinkClick r:id="rId2" tooltip="電腦程式"/>
              </a:rPr>
              <a:t>電腦程式</a:t>
            </a:r>
            <a:r>
              <a:rPr lang="zh-TW" altLang="en-US" sz="2400" b="0" i="0" dirty="0">
                <a:solidFill>
                  <a:srgbClr val="202122"/>
                </a:solidFill>
                <a:effectLst/>
                <a:latin typeface="Arial" panose="020B0604020202020204" pitchFamily="34" charset="0"/>
              </a:rPr>
              <a:t>去類比「人」，在描述了人的動作（飲食、思考、移動等）符合設計要求後（如可完整表達「人」在坐下時候的動作），其他「人」的細節（</a:t>
            </a:r>
            <a:r>
              <a:rPr lang="zh-TW" altLang="en-US" sz="2400" b="0" i="0" u="none" strike="noStrike" dirty="0">
                <a:solidFill>
                  <a:srgbClr val="0B0080"/>
                </a:solidFill>
                <a:effectLst/>
                <a:latin typeface="Arial" panose="020B0604020202020204" pitchFamily="34" charset="0"/>
                <a:hlinkClick r:id="rId3" tooltip="軀幹"/>
              </a:rPr>
              <a:t>軀幹</a:t>
            </a:r>
            <a:r>
              <a:rPr lang="zh-TW" altLang="en-US" sz="2400" b="0" i="0" dirty="0">
                <a:solidFill>
                  <a:srgbClr val="202122"/>
                </a:solidFill>
                <a:effectLst/>
                <a:latin typeface="Arial" panose="020B0604020202020204" pitchFamily="34" charset="0"/>
              </a:rPr>
              <a:t>、</a:t>
            </a:r>
            <a:r>
              <a:rPr lang="zh-TW" altLang="en-US" sz="2400" b="0" i="0" u="none" strike="noStrike" dirty="0">
                <a:solidFill>
                  <a:srgbClr val="0B0080"/>
                </a:solidFill>
                <a:effectLst/>
                <a:latin typeface="Arial" panose="020B0604020202020204" pitchFamily="34" charset="0"/>
                <a:hlinkClick r:id="rId4" tooltip="器官"/>
              </a:rPr>
              <a:t>器官</a:t>
            </a:r>
            <a:r>
              <a:rPr lang="zh-TW" altLang="en-US" sz="2400" b="0" i="0" dirty="0">
                <a:solidFill>
                  <a:srgbClr val="202122"/>
                </a:solidFill>
                <a:effectLst/>
                <a:latin typeface="Arial" panose="020B0604020202020204" pitchFamily="34" charset="0"/>
              </a:rPr>
              <a:t>、</a:t>
            </a:r>
            <a:r>
              <a:rPr lang="zh-TW" altLang="en-US" sz="2400" b="0" i="0" u="none" strike="noStrike" dirty="0">
                <a:solidFill>
                  <a:srgbClr val="A55858"/>
                </a:solidFill>
                <a:effectLst/>
                <a:latin typeface="Arial" panose="020B0604020202020204" pitchFamily="34" charset="0"/>
                <a:hlinkClick r:id="rId5" tooltip="細胞活動（頁面不存在）"/>
              </a:rPr>
              <a:t>細胞活動</a:t>
            </a:r>
            <a:r>
              <a:rPr lang="zh-TW" altLang="en-US" sz="2400" b="0" i="0" dirty="0">
                <a:solidFill>
                  <a:srgbClr val="202122"/>
                </a:solidFill>
                <a:effectLst/>
                <a:latin typeface="Arial" panose="020B0604020202020204" pitchFamily="34" charset="0"/>
              </a:rPr>
              <a:t>乃至</a:t>
            </a:r>
            <a:r>
              <a:rPr lang="zh-TW" altLang="en-US" sz="2400" b="0" i="0" u="none" strike="noStrike" dirty="0">
                <a:solidFill>
                  <a:srgbClr val="0B0080"/>
                </a:solidFill>
                <a:effectLst/>
                <a:latin typeface="Arial" panose="020B0604020202020204" pitchFamily="34" charset="0"/>
                <a:hlinkClick r:id="rId6" tooltip="人際關係"/>
              </a:rPr>
              <a:t>人際關係</a:t>
            </a:r>
            <a:r>
              <a:rPr lang="zh-TW" altLang="en-US" sz="2400" b="0" i="0" dirty="0">
                <a:solidFill>
                  <a:srgbClr val="202122"/>
                </a:solidFill>
                <a:effectLst/>
                <a:latin typeface="Arial" panose="020B0604020202020204" pitchFamily="34" charset="0"/>
              </a:rPr>
              <a:t>）都可以忽略，以集中設計</a:t>
            </a:r>
            <a:r>
              <a:rPr lang="zh-TW" altLang="en-US" sz="2400" b="1" i="0" dirty="0">
                <a:solidFill>
                  <a:srgbClr val="FF0000"/>
                </a:solidFill>
                <a:effectLst/>
                <a:latin typeface="Arial" panose="020B0604020202020204" pitchFamily="34" charset="0"/>
              </a:rPr>
              <a:t>需要的功能</a:t>
            </a:r>
            <a:r>
              <a:rPr lang="zh-TW" altLang="en-US" sz="2400" b="0" i="0" dirty="0">
                <a:solidFill>
                  <a:srgbClr val="202122"/>
                </a:solidFill>
                <a:effectLst/>
                <a:latin typeface="Arial" panose="020B0604020202020204" pitchFamily="34" charset="0"/>
              </a:rPr>
              <a:t>，並減低程式的</a:t>
            </a:r>
            <a:r>
              <a:rPr lang="zh-TW" altLang="en-US" sz="2400" b="0" i="0" u="none" strike="noStrike" dirty="0">
                <a:solidFill>
                  <a:srgbClr val="0B0080"/>
                </a:solidFill>
                <a:effectLst/>
                <a:latin typeface="Arial" panose="020B0604020202020204" pitchFamily="34" charset="0"/>
                <a:hlinkClick r:id="rId7" tooltip="複雜度"/>
              </a:rPr>
              <a:t>複雜度</a:t>
            </a:r>
            <a:r>
              <a:rPr lang="zh-TW" altLang="en-US" sz="2400" b="0" i="0" dirty="0">
                <a:solidFill>
                  <a:srgbClr val="202122"/>
                </a:solidFill>
                <a:effectLst/>
                <a:latin typeface="Arial" panose="020B0604020202020204" pitchFamily="34" charset="0"/>
              </a:rPr>
              <a:t>。</a:t>
            </a:r>
            <a:br>
              <a:rPr lang="en-US" altLang="zh-TW" sz="2400" b="0" i="0" dirty="0">
                <a:solidFill>
                  <a:srgbClr val="202122"/>
                </a:solidFill>
                <a:effectLst/>
                <a:latin typeface="Arial" panose="020B0604020202020204" pitchFamily="34" charset="0"/>
              </a:rPr>
            </a:br>
            <a:endParaRPr lang="zh-TW" altLang="en-US" sz="2400" b="0" i="0" dirty="0">
              <a:solidFill>
                <a:srgbClr val="202122"/>
              </a:solidFill>
              <a:effectLst/>
              <a:latin typeface="Arial" panose="020B0604020202020204" pitchFamily="34" charset="0"/>
            </a:endParaRPr>
          </a:p>
          <a:p>
            <a:pPr algn="l"/>
            <a:r>
              <a:rPr lang="zh-TW" altLang="en-US" sz="2400" b="0" i="0" dirty="0">
                <a:solidFill>
                  <a:srgbClr val="202122"/>
                </a:solidFill>
                <a:effectLst/>
                <a:latin typeface="Arial" panose="020B0604020202020204" pitchFamily="34" charset="0"/>
              </a:rPr>
              <a:t>為了使抽象的成品（演算法）不會出現問題，要注意抽象時是否漏掉</a:t>
            </a:r>
            <a:r>
              <a:rPr lang="zh-TW" altLang="en-US" sz="2400" b="1" i="0" dirty="0">
                <a:solidFill>
                  <a:srgbClr val="FF0000"/>
                </a:solidFill>
                <a:effectLst/>
                <a:latin typeface="Arial" panose="020B0604020202020204" pitchFamily="34" charset="0"/>
              </a:rPr>
              <a:t>重要特徵</a:t>
            </a:r>
            <a:r>
              <a:rPr lang="zh-TW" altLang="en-US" sz="2400" b="0" i="0" dirty="0">
                <a:solidFill>
                  <a:srgbClr val="202122"/>
                </a:solidFill>
                <a:effectLst/>
                <a:latin typeface="Arial" panose="020B0604020202020204" pitchFamily="34" charset="0"/>
              </a:rPr>
              <a:t>。</a:t>
            </a:r>
          </a:p>
          <a:p>
            <a:endParaRPr lang="en-US" sz="2400" dirty="0"/>
          </a:p>
        </p:txBody>
      </p:sp>
      <p:sp>
        <p:nvSpPr>
          <p:cNvPr id="6" name="文字方塊 5">
            <a:extLst>
              <a:ext uri="{FF2B5EF4-FFF2-40B4-BE49-F238E27FC236}">
                <a16:creationId xmlns:a16="http://schemas.microsoft.com/office/drawing/2014/main" id="{0A756385-086D-41DB-B730-6AADE5F1CEE0}"/>
              </a:ext>
            </a:extLst>
          </p:cNvPr>
          <p:cNvSpPr txBox="1"/>
          <p:nvPr/>
        </p:nvSpPr>
        <p:spPr>
          <a:xfrm>
            <a:off x="54512" y="6437868"/>
            <a:ext cx="12972269" cy="369332"/>
          </a:xfrm>
          <a:prstGeom prst="rect">
            <a:avLst/>
          </a:prstGeom>
          <a:noFill/>
        </p:spPr>
        <p:txBody>
          <a:bodyPr wrap="none" rtlCol="0">
            <a:spAutoFit/>
          </a:bodyPr>
          <a:lstStyle/>
          <a:p>
            <a:r>
              <a:rPr lang="en-US" dirty="0"/>
              <a:t>https://zh.wikipedia.org/wiki/%E6%8A%BD%E8%B1%A1%E5%8C%96_(%E8%A8%88%E7%AE%97%E6%A9%9F%E7%A7%91%E5%AD%B8)</a:t>
            </a:r>
          </a:p>
        </p:txBody>
      </p:sp>
    </p:spTree>
    <p:extLst>
      <p:ext uri="{BB962C8B-B14F-4D97-AF65-F5344CB8AC3E}">
        <p14:creationId xmlns:p14="http://schemas.microsoft.com/office/powerpoint/2010/main" val="1110696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B72A370-45D3-455C-A054-AFA2746F53DE}"/>
              </a:ext>
            </a:extLst>
          </p:cNvPr>
          <p:cNvPicPr>
            <a:picLocks noChangeAspect="1"/>
          </p:cNvPicPr>
          <p:nvPr/>
        </p:nvPicPr>
        <p:blipFill rotWithShape="1">
          <a:blip r:embed="rId2"/>
          <a:srcRect l="521" t="111" r="-521" b="12444"/>
          <a:stretch/>
        </p:blipFill>
        <p:spPr>
          <a:xfrm>
            <a:off x="1026141" y="510540"/>
            <a:ext cx="10246398" cy="5996940"/>
          </a:xfrm>
          <a:prstGeom prst="rect">
            <a:avLst/>
          </a:prstGeom>
        </p:spPr>
      </p:pic>
      <p:sp>
        <p:nvSpPr>
          <p:cNvPr id="5" name="文字方塊 4">
            <a:extLst>
              <a:ext uri="{FF2B5EF4-FFF2-40B4-BE49-F238E27FC236}">
                <a16:creationId xmlns:a16="http://schemas.microsoft.com/office/drawing/2014/main" id="{0AE8F516-CD62-43C0-9524-C51D1F3D7C5A}"/>
              </a:ext>
            </a:extLst>
          </p:cNvPr>
          <p:cNvSpPr txBox="1"/>
          <p:nvPr/>
        </p:nvSpPr>
        <p:spPr>
          <a:xfrm>
            <a:off x="5336982" y="6488668"/>
            <a:ext cx="6855018" cy="369332"/>
          </a:xfrm>
          <a:prstGeom prst="rect">
            <a:avLst/>
          </a:prstGeom>
          <a:noFill/>
        </p:spPr>
        <p:txBody>
          <a:bodyPr wrap="none" rtlCol="0">
            <a:spAutoFit/>
          </a:bodyPr>
          <a:lstStyle/>
          <a:p>
            <a:r>
              <a:rPr lang="en-US" dirty="0"/>
              <a:t>https://columns.chicken-house.net/2020/03/10/interview-abstraction/</a:t>
            </a:r>
          </a:p>
        </p:txBody>
      </p:sp>
    </p:spTree>
    <p:extLst>
      <p:ext uri="{BB962C8B-B14F-4D97-AF65-F5344CB8AC3E}">
        <p14:creationId xmlns:p14="http://schemas.microsoft.com/office/powerpoint/2010/main" val="3505073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86D45DC-E5E5-44EE-934B-BCFB72EA51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56"/>
          <a:stretch/>
        </p:blipFill>
        <p:spPr bwMode="auto">
          <a:xfrm>
            <a:off x="4595527" y="1944052"/>
            <a:ext cx="3851648" cy="2242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1F61A9A-A357-4482-8900-8E69802B2D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34" r="18767"/>
          <a:stretch/>
        </p:blipFill>
        <p:spPr bwMode="auto">
          <a:xfrm>
            <a:off x="467490" y="1944052"/>
            <a:ext cx="3831937" cy="38242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0B6EE7-7F20-4F26-B2C9-00167D4F59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511"/>
          <a:stretch/>
        </p:blipFill>
        <p:spPr bwMode="auto">
          <a:xfrm>
            <a:off x="4399181" y="4439600"/>
            <a:ext cx="4244340" cy="19348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DC71009-D2BB-4719-AD1E-997CCE08F2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2622"/>
          <a:stretch/>
        </p:blipFill>
        <p:spPr bwMode="auto">
          <a:xfrm>
            <a:off x="8821502" y="1944052"/>
            <a:ext cx="3203810" cy="22955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1309D31-EA5B-4F96-8DEC-29CA70389C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1200"/>
          <a:stretch/>
        </p:blipFill>
        <p:spPr bwMode="auto">
          <a:xfrm>
            <a:off x="8819594" y="4369797"/>
            <a:ext cx="3205718" cy="150522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3B46AF5-C06E-47EE-A645-6895174EE479}"/>
              </a:ext>
            </a:extLst>
          </p:cNvPr>
          <p:cNvSpPr>
            <a:spLocks noGrp="1"/>
          </p:cNvSpPr>
          <p:nvPr>
            <p:ph type="title"/>
          </p:nvPr>
        </p:nvSpPr>
        <p:spPr/>
        <p:txBody>
          <a:bodyPr/>
          <a:lstStyle/>
          <a:p>
            <a:r>
              <a:rPr lang="zh-TW" altLang="en-US" dirty="0"/>
              <a:t>難題</a:t>
            </a:r>
            <a:r>
              <a:rPr lang="en-US" altLang="zh-TW" dirty="0"/>
              <a:t>: </a:t>
            </a:r>
            <a:r>
              <a:rPr lang="zh-TW" altLang="en-US" dirty="0"/>
              <a:t>複雜的問題，該如何系統化的處理</a:t>
            </a:r>
            <a:r>
              <a:rPr lang="en-US" altLang="zh-TW" dirty="0"/>
              <a:t>?</a:t>
            </a:r>
            <a:endParaRPr lang="en-US" dirty="0"/>
          </a:p>
        </p:txBody>
      </p:sp>
    </p:spTree>
    <p:extLst>
      <p:ext uri="{BB962C8B-B14F-4D97-AF65-F5344CB8AC3E}">
        <p14:creationId xmlns:p14="http://schemas.microsoft.com/office/powerpoint/2010/main" val="1804834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A5E158-63BE-4BAA-8BB4-A0D9BBD4B784}"/>
              </a:ext>
            </a:extLst>
          </p:cNvPr>
          <p:cNvSpPr>
            <a:spLocks noGrp="1"/>
          </p:cNvSpPr>
          <p:nvPr>
            <p:ph type="title"/>
          </p:nvPr>
        </p:nvSpPr>
        <p:spPr/>
        <p:txBody>
          <a:bodyPr/>
          <a:lstStyle/>
          <a:p>
            <a:r>
              <a:rPr lang="zh-TW" altLang="en-US" dirty="0"/>
              <a:t>越複雜的問題，你越需要抽象化思考</a:t>
            </a:r>
            <a:endParaRPr lang="en-US" dirty="0"/>
          </a:p>
        </p:txBody>
      </p:sp>
      <p:sp>
        <p:nvSpPr>
          <p:cNvPr id="5" name="內容版面配置區 4">
            <a:extLst>
              <a:ext uri="{FF2B5EF4-FFF2-40B4-BE49-F238E27FC236}">
                <a16:creationId xmlns:a16="http://schemas.microsoft.com/office/drawing/2014/main" id="{641BDB50-276B-4931-BF84-01A39087049F}"/>
              </a:ext>
            </a:extLst>
          </p:cNvPr>
          <p:cNvSpPr>
            <a:spLocks noGrp="1"/>
          </p:cNvSpPr>
          <p:nvPr>
            <p:ph idx="1"/>
          </p:nvPr>
        </p:nvSpPr>
        <p:spPr/>
        <p:txBody>
          <a:bodyPr/>
          <a:lstStyle/>
          <a:p>
            <a:pPr marL="0" indent="0">
              <a:buNone/>
            </a:pPr>
            <a:r>
              <a:rPr lang="zh-TW" altLang="en-US" dirty="0"/>
              <a:t>前面購物車的折扣計算規則中</a:t>
            </a:r>
            <a:r>
              <a:rPr lang="en-US" altLang="zh-TW" dirty="0"/>
              <a:t>:</a:t>
            </a:r>
            <a:br>
              <a:rPr lang="en-US" altLang="zh-TW" dirty="0"/>
            </a:br>
            <a:endParaRPr lang="en-US" altLang="zh-TW" dirty="0"/>
          </a:p>
          <a:p>
            <a:pPr marL="514350" indent="-514350">
              <a:buAutoNum type="arabicPeriod"/>
            </a:pPr>
            <a:r>
              <a:rPr lang="zh-TW" altLang="en-US" dirty="0"/>
              <a:t>解題的模型 是什麼</a:t>
            </a:r>
            <a:r>
              <a:rPr lang="en-US" altLang="zh-TW" dirty="0"/>
              <a:t>?</a:t>
            </a:r>
            <a:br>
              <a:rPr lang="en-US" altLang="zh-TW" dirty="0"/>
            </a:br>
            <a:endParaRPr lang="en-US" altLang="zh-TW" dirty="0"/>
          </a:p>
          <a:p>
            <a:pPr marL="514350" indent="-514350">
              <a:buAutoNum type="arabicPeriod"/>
            </a:pPr>
            <a:r>
              <a:rPr lang="zh-TW" altLang="en-US" dirty="0"/>
              <a:t>需要的功能 是什麼</a:t>
            </a:r>
            <a:r>
              <a:rPr lang="en-US" altLang="zh-TW" dirty="0"/>
              <a:t>?</a:t>
            </a:r>
            <a:br>
              <a:rPr lang="en-US" altLang="zh-TW" dirty="0"/>
            </a:br>
            <a:endParaRPr lang="en-US" altLang="zh-TW" dirty="0"/>
          </a:p>
          <a:p>
            <a:pPr marL="514350" indent="-514350">
              <a:buAutoNum type="arabicPeriod"/>
            </a:pPr>
            <a:r>
              <a:rPr lang="zh-TW" altLang="en-US" dirty="0"/>
              <a:t>不能漏掉的 重要特徵 是什麼</a:t>
            </a:r>
            <a:r>
              <a:rPr lang="en-US" altLang="zh-TW" dirty="0"/>
              <a:t>?</a:t>
            </a:r>
          </a:p>
          <a:p>
            <a:pPr marL="514350" indent="-514350">
              <a:buAutoNum type="arabicPeriod"/>
            </a:pPr>
            <a:endParaRPr lang="en-US" altLang="zh-TW" dirty="0"/>
          </a:p>
          <a:p>
            <a:pPr marL="514350" indent="-514350">
              <a:buAutoNum type="arabicPeriod"/>
            </a:pPr>
            <a:endParaRPr lang="en-US" dirty="0"/>
          </a:p>
          <a:p>
            <a:pPr marL="0" indent="0">
              <a:buNone/>
            </a:pPr>
            <a:endParaRPr lang="en-US" dirty="0"/>
          </a:p>
        </p:txBody>
      </p:sp>
    </p:spTree>
    <p:extLst>
      <p:ext uri="{BB962C8B-B14F-4D97-AF65-F5344CB8AC3E}">
        <p14:creationId xmlns:p14="http://schemas.microsoft.com/office/powerpoint/2010/main" val="332439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將結帳流程抽象化">
            <a:extLst>
              <a:ext uri="{FF2B5EF4-FFF2-40B4-BE49-F238E27FC236}">
                <a16:creationId xmlns:a16="http://schemas.microsoft.com/office/drawing/2014/main" id="{46CBC96A-526C-41DF-952E-23F1B97A1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040" y="1731732"/>
            <a:ext cx="5791200" cy="33945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4F1F67E-EAF0-4C55-AC65-2EBC46087FE0}"/>
              </a:ext>
            </a:extLst>
          </p:cNvPr>
          <p:cNvSpPr txBox="1"/>
          <p:nvPr/>
        </p:nvSpPr>
        <p:spPr>
          <a:xfrm>
            <a:off x="5146930" y="6488668"/>
            <a:ext cx="7045070" cy="369332"/>
          </a:xfrm>
          <a:prstGeom prst="rect">
            <a:avLst/>
          </a:prstGeom>
          <a:noFill/>
        </p:spPr>
        <p:txBody>
          <a:bodyPr wrap="none" rtlCol="0">
            <a:spAutoFit/>
          </a:bodyPr>
          <a:lstStyle/>
          <a:p>
            <a:r>
              <a:rPr lang="en-US" dirty="0"/>
              <a:t>https://www.91app.tech/blog/Architecture/new-promotion-mechanism/</a:t>
            </a:r>
          </a:p>
        </p:txBody>
      </p:sp>
      <p:sp>
        <p:nvSpPr>
          <p:cNvPr id="5" name="矩形 4">
            <a:extLst>
              <a:ext uri="{FF2B5EF4-FFF2-40B4-BE49-F238E27FC236}">
                <a16:creationId xmlns:a16="http://schemas.microsoft.com/office/drawing/2014/main" id="{FB2319B6-12B6-48FD-B9C6-298BD1C0DABD}"/>
              </a:ext>
            </a:extLst>
          </p:cNvPr>
          <p:cNvSpPr/>
          <p:nvPr/>
        </p:nvSpPr>
        <p:spPr>
          <a:xfrm>
            <a:off x="525780" y="1623060"/>
            <a:ext cx="2651760" cy="48656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t>前端購物網站</a:t>
            </a:r>
            <a:endParaRPr lang="en-US" altLang="zh-TW" dirty="0"/>
          </a:p>
          <a:p>
            <a:pPr algn="ctr"/>
            <a:endParaRPr lang="en-US" dirty="0"/>
          </a:p>
          <a:p>
            <a:pPr algn="ctr"/>
            <a:r>
              <a:rPr lang="en-US" altLang="zh-TW" dirty="0"/>
              <a:t>(</a:t>
            </a:r>
            <a:r>
              <a:rPr lang="zh-TW" altLang="en-US" dirty="0"/>
              <a:t>面對消費者</a:t>
            </a:r>
            <a:r>
              <a:rPr lang="en-US" altLang="zh-TW" dirty="0"/>
              <a:t>)</a:t>
            </a:r>
            <a:endParaRPr lang="en-US" dirty="0"/>
          </a:p>
        </p:txBody>
      </p:sp>
      <p:sp>
        <p:nvSpPr>
          <p:cNvPr id="7" name="矩形 6">
            <a:extLst>
              <a:ext uri="{FF2B5EF4-FFF2-40B4-BE49-F238E27FC236}">
                <a16:creationId xmlns:a16="http://schemas.microsoft.com/office/drawing/2014/main" id="{0A0E7615-733E-4B9A-BFE5-7ACE5B1C7D66}"/>
              </a:ext>
            </a:extLst>
          </p:cNvPr>
          <p:cNvSpPr/>
          <p:nvPr/>
        </p:nvSpPr>
        <p:spPr>
          <a:xfrm>
            <a:off x="7799070" y="2148840"/>
            <a:ext cx="3813810" cy="1676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t>折扣規則 開發團隊 </a:t>
            </a:r>
            <a:r>
              <a:rPr lang="en-US" altLang="zh-TW" dirty="0"/>
              <a:t>#1</a:t>
            </a:r>
            <a:endParaRPr lang="en-US" dirty="0"/>
          </a:p>
        </p:txBody>
      </p:sp>
      <p:sp>
        <p:nvSpPr>
          <p:cNvPr id="8" name="矩形 7">
            <a:extLst>
              <a:ext uri="{FF2B5EF4-FFF2-40B4-BE49-F238E27FC236}">
                <a16:creationId xmlns:a16="http://schemas.microsoft.com/office/drawing/2014/main" id="{CE18F589-01AA-476E-A930-D85F20E2B52E}"/>
              </a:ext>
            </a:extLst>
          </p:cNvPr>
          <p:cNvSpPr/>
          <p:nvPr/>
        </p:nvSpPr>
        <p:spPr>
          <a:xfrm>
            <a:off x="7799070" y="3924300"/>
            <a:ext cx="3813810" cy="10134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t>折扣規則 開發團隊 </a:t>
            </a:r>
            <a:r>
              <a:rPr lang="en-US" altLang="zh-TW" dirty="0"/>
              <a:t>#2</a:t>
            </a:r>
            <a:endParaRPr lang="en-US" dirty="0"/>
          </a:p>
        </p:txBody>
      </p:sp>
      <p:sp>
        <p:nvSpPr>
          <p:cNvPr id="9" name="矩形 8">
            <a:extLst>
              <a:ext uri="{FF2B5EF4-FFF2-40B4-BE49-F238E27FC236}">
                <a16:creationId xmlns:a16="http://schemas.microsoft.com/office/drawing/2014/main" id="{B74E72F9-CCEE-4DFC-9105-32C9010AEED4}"/>
              </a:ext>
            </a:extLst>
          </p:cNvPr>
          <p:cNvSpPr/>
          <p:nvPr/>
        </p:nvSpPr>
        <p:spPr>
          <a:xfrm>
            <a:off x="3634740" y="1623060"/>
            <a:ext cx="3813810" cy="48656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t>解決方案 模型</a:t>
            </a:r>
            <a:endParaRPr lang="en-US" dirty="0"/>
          </a:p>
        </p:txBody>
      </p:sp>
      <p:cxnSp>
        <p:nvCxnSpPr>
          <p:cNvPr id="10" name="直線接點 9">
            <a:extLst>
              <a:ext uri="{FF2B5EF4-FFF2-40B4-BE49-F238E27FC236}">
                <a16:creationId xmlns:a16="http://schemas.microsoft.com/office/drawing/2014/main" id="{3D3C862E-5DAB-4A1F-88AA-FBE91E577D03}"/>
              </a:ext>
            </a:extLst>
          </p:cNvPr>
          <p:cNvCxnSpPr/>
          <p:nvPr/>
        </p:nvCxnSpPr>
        <p:spPr>
          <a:xfrm>
            <a:off x="3390900" y="1173480"/>
            <a:ext cx="0" cy="49225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FE95EF6-3DDA-489D-9478-94238F069C51}"/>
              </a:ext>
            </a:extLst>
          </p:cNvPr>
          <p:cNvCxnSpPr/>
          <p:nvPr/>
        </p:nvCxnSpPr>
        <p:spPr>
          <a:xfrm>
            <a:off x="7635240" y="1173480"/>
            <a:ext cx="0" cy="49225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6CF3567-8BFB-4D8E-B121-8A6C77F88942}"/>
              </a:ext>
            </a:extLst>
          </p:cNvPr>
          <p:cNvSpPr txBox="1"/>
          <p:nvPr/>
        </p:nvSpPr>
        <p:spPr>
          <a:xfrm>
            <a:off x="3688080" y="5646003"/>
            <a:ext cx="3647152" cy="646331"/>
          </a:xfrm>
          <a:prstGeom prst="rect">
            <a:avLst/>
          </a:prstGeom>
          <a:noFill/>
        </p:spPr>
        <p:txBody>
          <a:bodyPr wrap="none" rtlCol="0">
            <a:spAutoFit/>
          </a:bodyPr>
          <a:lstStyle/>
          <a:p>
            <a:r>
              <a:rPr lang="zh-TW" altLang="en-US" dirty="0"/>
              <a:t>對購物車，將整個折扣計算規則的</a:t>
            </a:r>
            <a:endParaRPr lang="en-US" altLang="zh-TW" dirty="0"/>
          </a:p>
          <a:p>
            <a:r>
              <a:rPr lang="zh-TW" altLang="en-US" dirty="0"/>
              <a:t>使用方式抽象化 </a:t>
            </a:r>
            <a:r>
              <a:rPr lang="en-US" altLang="zh-TW" dirty="0"/>
              <a:t>(POS)</a:t>
            </a:r>
            <a:endParaRPr lang="en-US" dirty="0"/>
          </a:p>
        </p:txBody>
      </p:sp>
      <p:sp>
        <p:nvSpPr>
          <p:cNvPr id="14" name="文字方塊 13">
            <a:extLst>
              <a:ext uri="{FF2B5EF4-FFF2-40B4-BE49-F238E27FC236}">
                <a16:creationId xmlns:a16="http://schemas.microsoft.com/office/drawing/2014/main" id="{E9518A17-F589-4F57-8DF8-637B1E336AEC}"/>
              </a:ext>
            </a:extLst>
          </p:cNvPr>
          <p:cNvSpPr txBox="1"/>
          <p:nvPr/>
        </p:nvSpPr>
        <p:spPr>
          <a:xfrm>
            <a:off x="7799070" y="5646003"/>
            <a:ext cx="3877985" cy="646331"/>
          </a:xfrm>
          <a:prstGeom prst="rect">
            <a:avLst/>
          </a:prstGeom>
          <a:noFill/>
        </p:spPr>
        <p:txBody>
          <a:bodyPr wrap="none" rtlCol="0">
            <a:spAutoFit/>
          </a:bodyPr>
          <a:lstStyle/>
          <a:p>
            <a:r>
              <a:rPr lang="zh-TW" altLang="en-US" dirty="0"/>
              <a:t>對折扣引擎，必須約定每個能掛上的</a:t>
            </a:r>
            <a:br>
              <a:rPr lang="en-US" altLang="zh-TW" dirty="0"/>
            </a:br>
            <a:r>
              <a:rPr lang="zh-TW" altLang="en-US" dirty="0"/>
              <a:t>折扣規則必須提供的功能 </a:t>
            </a:r>
            <a:r>
              <a:rPr lang="en-US" altLang="zh-TW" dirty="0"/>
              <a:t>(</a:t>
            </a:r>
            <a:r>
              <a:rPr lang="en-US" altLang="zh-TW" dirty="0" err="1"/>
              <a:t>RuleBase</a:t>
            </a:r>
            <a:r>
              <a:rPr lang="en-US" altLang="zh-TW" dirty="0"/>
              <a:t>)</a:t>
            </a:r>
            <a:endParaRPr lang="en-US" dirty="0"/>
          </a:p>
        </p:txBody>
      </p:sp>
      <p:cxnSp>
        <p:nvCxnSpPr>
          <p:cNvPr id="15" name="直線單箭頭接點 14">
            <a:extLst>
              <a:ext uri="{FF2B5EF4-FFF2-40B4-BE49-F238E27FC236}">
                <a16:creationId xmlns:a16="http://schemas.microsoft.com/office/drawing/2014/main" id="{490AF571-5889-45EE-9F0A-207AAE87A088}"/>
              </a:ext>
            </a:extLst>
          </p:cNvPr>
          <p:cNvCxnSpPr/>
          <p:nvPr/>
        </p:nvCxnSpPr>
        <p:spPr>
          <a:xfrm>
            <a:off x="2887980" y="2331720"/>
            <a:ext cx="998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75B442B-46D6-4467-82A6-31130BADCC5F}"/>
              </a:ext>
            </a:extLst>
          </p:cNvPr>
          <p:cNvCxnSpPr/>
          <p:nvPr/>
        </p:nvCxnSpPr>
        <p:spPr>
          <a:xfrm flipH="1">
            <a:off x="2834640" y="48082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F6401CF2-19F0-4D1E-9664-291922556337}"/>
              </a:ext>
            </a:extLst>
          </p:cNvPr>
          <p:cNvSpPr txBox="1"/>
          <p:nvPr/>
        </p:nvSpPr>
        <p:spPr>
          <a:xfrm>
            <a:off x="457200" y="1700629"/>
            <a:ext cx="2799805" cy="646331"/>
          </a:xfrm>
          <a:prstGeom prst="rect">
            <a:avLst/>
          </a:prstGeom>
          <a:noFill/>
        </p:spPr>
        <p:txBody>
          <a:bodyPr wrap="none" rtlCol="0">
            <a:spAutoFit/>
          </a:bodyPr>
          <a:lstStyle/>
          <a:p>
            <a:r>
              <a:rPr lang="en-US" dirty="0" err="1"/>
              <a:t>CartContext</a:t>
            </a:r>
            <a:r>
              <a:rPr lang="en-US" dirty="0"/>
              <a:t>, </a:t>
            </a:r>
            <a:r>
              <a:rPr lang="zh-TW" altLang="en-US" dirty="0"/>
              <a:t>當前購物車的</a:t>
            </a:r>
            <a:endParaRPr lang="en-US" altLang="zh-TW" dirty="0"/>
          </a:p>
          <a:p>
            <a:r>
              <a:rPr lang="zh-TW" altLang="en-US" dirty="0"/>
              <a:t>內容 </a:t>
            </a:r>
            <a:r>
              <a:rPr lang="en-US" altLang="zh-TW" dirty="0"/>
              <a:t>(</a:t>
            </a:r>
            <a:r>
              <a:rPr lang="zh-TW" altLang="en-US" dirty="0"/>
              <a:t>商品，顧客等資訊</a:t>
            </a:r>
            <a:r>
              <a:rPr lang="en-US" altLang="zh-TW" dirty="0"/>
              <a:t>)</a:t>
            </a:r>
            <a:endParaRPr lang="en-US" dirty="0"/>
          </a:p>
        </p:txBody>
      </p:sp>
      <p:sp>
        <p:nvSpPr>
          <p:cNvPr id="20" name="文字方塊 19">
            <a:extLst>
              <a:ext uri="{FF2B5EF4-FFF2-40B4-BE49-F238E27FC236}">
                <a16:creationId xmlns:a16="http://schemas.microsoft.com/office/drawing/2014/main" id="{D88EFA70-C206-4A6F-ADEA-64FCE18562BA}"/>
              </a:ext>
            </a:extLst>
          </p:cNvPr>
          <p:cNvSpPr txBox="1"/>
          <p:nvPr/>
        </p:nvSpPr>
        <p:spPr>
          <a:xfrm>
            <a:off x="533400" y="4792979"/>
            <a:ext cx="2723823" cy="1754326"/>
          </a:xfrm>
          <a:prstGeom prst="rect">
            <a:avLst/>
          </a:prstGeom>
          <a:noFill/>
        </p:spPr>
        <p:txBody>
          <a:bodyPr wrap="none" rtlCol="0">
            <a:spAutoFit/>
          </a:bodyPr>
          <a:lstStyle/>
          <a:p>
            <a:r>
              <a:rPr lang="zh-TW" altLang="en-US" dirty="0"/>
              <a:t>折扣計算結果</a:t>
            </a:r>
            <a:r>
              <a:rPr lang="en-US" altLang="zh-TW" dirty="0"/>
              <a:t>, </a:t>
            </a:r>
            <a:r>
              <a:rPr lang="zh-TW" altLang="en-US" dirty="0"/>
              <a:t>包含哪些</a:t>
            </a:r>
            <a:endParaRPr lang="en-US" altLang="zh-TW" dirty="0"/>
          </a:p>
          <a:p>
            <a:r>
              <a:rPr lang="zh-TW" altLang="en-US" dirty="0"/>
              <a:t>商品符合哪些規則，得到</a:t>
            </a:r>
            <a:endParaRPr lang="en-US" altLang="zh-TW" dirty="0"/>
          </a:p>
          <a:p>
            <a:r>
              <a:rPr lang="zh-TW" altLang="en-US" dirty="0"/>
              <a:t>那些折扣的清單。</a:t>
            </a:r>
            <a:endParaRPr lang="en-US" altLang="zh-TW" dirty="0"/>
          </a:p>
          <a:p>
            <a:endParaRPr lang="en-US" dirty="0"/>
          </a:p>
          <a:p>
            <a:r>
              <a:rPr lang="zh-TW" altLang="en-US" dirty="0"/>
              <a:t>也包含未符合活動條件的</a:t>
            </a:r>
            <a:endParaRPr lang="en-US" altLang="zh-TW" dirty="0"/>
          </a:p>
          <a:p>
            <a:r>
              <a:rPr lang="zh-TW" altLang="en-US" dirty="0"/>
              <a:t>提示資訊。</a:t>
            </a:r>
            <a:endParaRPr lang="en-US" dirty="0"/>
          </a:p>
        </p:txBody>
      </p:sp>
      <p:cxnSp>
        <p:nvCxnSpPr>
          <p:cNvPr id="21" name="直線單箭頭接點 20">
            <a:extLst>
              <a:ext uri="{FF2B5EF4-FFF2-40B4-BE49-F238E27FC236}">
                <a16:creationId xmlns:a16="http://schemas.microsoft.com/office/drawing/2014/main" id="{C2F27C96-472A-4625-91EB-41454084BFB0}"/>
              </a:ext>
            </a:extLst>
          </p:cNvPr>
          <p:cNvCxnSpPr/>
          <p:nvPr/>
        </p:nvCxnSpPr>
        <p:spPr>
          <a:xfrm>
            <a:off x="7136130" y="2575560"/>
            <a:ext cx="998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15E7DD9B-FAEA-4E25-BB62-02842B83F547}"/>
              </a:ext>
            </a:extLst>
          </p:cNvPr>
          <p:cNvCxnSpPr/>
          <p:nvPr/>
        </p:nvCxnSpPr>
        <p:spPr>
          <a:xfrm flipH="1">
            <a:off x="7109460" y="284226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C19DE9B5-4006-4C80-B4F4-574F662FD79B}"/>
              </a:ext>
            </a:extLst>
          </p:cNvPr>
          <p:cNvCxnSpPr/>
          <p:nvPr/>
        </p:nvCxnSpPr>
        <p:spPr>
          <a:xfrm>
            <a:off x="7136130" y="4297680"/>
            <a:ext cx="998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E4824557-22C0-47DA-AF47-7D2418FAEE17}"/>
              </a:ext>
            </a:extLst>
          </p:cNvPr>
          <p:cNvCxnSpPr/>
          <p:nvPr/>
        </p:nvCxnSpPr>
        <p:spPr>
          <a:xfrm flipH="1">
            <a:off x="7109460" y="456438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929E6ABD-7958-46EB-9960-62B4D5383CA2}"/>
              </a:ext>
            </a:extLst>
          </p:cNvPr>
          <p:cNvSpPr/>
          <p:nvPr/>
        </p:nvSpPr>
        <p:spPr>
          <a:xfrm>
            <a:off x="6926580" y="2750820"/>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橢圓 27">
            <a:extLst>
              <a:ext uri="{FF2B5EF4-FFF2-40B4-BE49-F238E27FC236}">
                <a16:creationId xmlns:a16="http://schemas.microsoft.com/office/drawing/2014/main" id="{4D5205EE-5DF6-47D7-A849-D875778E6BE3}"/>
              </a:ext>
            </a:extLst>
          </p:cNvPr>
          <p:cNvSpPr/>
          <p:nvPr/>
        </p:nvSpPr>
        <p:spPr>
          <a:xfrm>
            <a:off x="6926580" y="4197041"/>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橢圓 28">
            <a:extLst>
              <a:ext uri="{FF2B5EF4-FFF2-40B4-BE49-F238E27FC236}">
                <a16:creationId xmlns:a16="http://schemas.microsoft.com/office/drawing/2014/main" id="{7F98C053-7E36-4C33-9AE4-8627217DD4F8}"/>
              </a:ext>
            </a:extLst>
          </p:cNvPr>
          <p:cNvSpPr/>
          <p:nvPr/>
        </p:nvSpPr>
        <p:spPr>
          <a:xfrm>
            <a:off x="6926580" y="4478553"/>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橢圓 29">
            <a:extLst>
              <a:ext uri="{FF2B5EF4-FFF2-40B4-BE49-F238E27FC236}">
                <a16:creationId xmlns:a16="http://schemas.microsoft.com/office/drawing/2014/main" id="{44B743D3-3E66-4417-A0D9-456DF6924306}"/>
              </a:ext>
            </a:extLst>
          </p:cNvPr>
          <p:cNvSpPr/>
          <p:nvPr/>
        </p:nvSpPr>
        <p:spPr>
          <a:xfrm>
            <a:off x="6926580" y="2502191"/>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橢圓 30">
            <a:extLst>
              <a:ext uri="{FF2B5EF4-FFF2-40B4-BE49-F238E27FC236}">
                <a16:creationId xmlns:a16="http://schemas.microsoft.com/office/drawing/2014/main" id="{7E9FC1CD-0EAC-4EC9-99A7-1E645FFD8451}"/>
              </a:ext>
            </a:extLst>
          </p:cNvPr>
          <p:cNvSpPr/>
          <p:nvPr/>
        </p:nvSpPr>
        <p:spPr>
          <a:xfrm>
            <a:off x="3933661" y="2251715"/>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橢圓 31">
            <a:extLst>
              <a:ext uri="{FF2B5EF4-FFF2-40B4-BE49-F238E27FC236}">
                <a16:creationId xmlns:a16="http://schemas.microsoft.com/office/drawing/2014/main" id="{D08FE716-3341-4426-AB33-B38DE3961A54}"/>
              </a:ext>
            </a:extLst>
          </p:cNvPr>
          <p:cNvSpPr/>
          <p:nvPr/>
        </p:nvSpPr>
        <p:spPr>
          <a:xfrm>
            <a:off x="3933661" y="4697734"/>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8" name="接點: 肘形 2047">
            <a:extLst>
              <a:ext uri="{FF2B5EF4-FFF2-40B4-BE49-F238E27FC236}">
                <a16:creationId xmlns:a16="http://schemas.microsoft.com/office/drawing/2014/main" id="{8468DFEA-CAF3-47D6-9E07-76374733AB14}"/>
              </a:ext>
            </a:extLst>
          </p:cNvPr>
          <p:cNvCxnSpPr>
            <a:stCxn id="31" idx="6"/>
            <a:endCxn id="30" idx="0"/>
          </p:cNvCxnSpPr>
          <p:nvPr/>
        </p:nvCxnSpPr>
        <p:spPr>
          <a:xfrm>
            <a:off x="4116541" y="2346960"/>
            <a:ext cx="2901479" cy="1552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1" name="接點: 肘形 2050">
            <a:extLst>
              <a:ext uri="{FF2B5EF4-FFF2-40B4-BE49-F238E27FC236}">
                <a16:creationId xmlns:a16="http://schemas.microsoft.com/office/drawing/2014/main" id="{5C99E169-6471-44D9-B2BF-5A9FFAFFB4B2}"/>
              </a:ext>
            </a:extLst>
          </p:cNvPr>
          <p:cNvCxnSpPr>
            <a:cxnSpLocks/>
            <a:stCxn id="26" idx="2"/>
            <a:endCxn id="28" idx="2"/>
          </p:cNvCxnSpPr>
          <p:nvPr/>
        </p:nvCxnSpPr>
        <p:spPr>
          <a:xfrm rot="10800000" flipV="1">
            <a:off x="6926580" y="2846064"/>
            <a:ext cx="12700" cy="144622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4" name="接點: 肘形 2053">
            <a:extLst>
              <a:ext uri="{FF2B5EF4-FFF2-40B4-BE49-F238E27FC236}">
                <a16:creationId xmlns:a16="http://schemas.microsoft.com/office/drawing/2014/main" id="{2B595EE8-8B42-4DC9-9423-DFAB7B488883}"/>
              </a:ext>
            </a:extLst>
          </p:cNvPr>
          <p:cNvCxnSpPr>
            <a:stCxn id="29" idx="4"/>
            <a:endCxn id="32" idx="6"/>
          </p:cNvCxnSpPr>
          <p:nvPr/>
        </p:nvCxnSpPr>
        <p:spPr>
          <a:xfrm rot="5400000">
            <a:off x="5505313" y="3280271"/>
            <a:ext cx="123937" cy="29014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25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2048"/>
                                        </p:tgtEl>
                                        <p:attrNameLst>
                                          <p:attrName>style.visibility</p:attrName>
                                        </p:attrNameLst>
                                      </p:cBhvr>
                                      <p:to>
                                        <p:strVal val="visible"/>
                                      </p:to>
                                    </p:set>
                                    <p:animEffect transition="in" filter="fade">
                                      <p:cBhvr>
                                        <p:cTn id="35" dur="500"/>
                                        <p:tgtEl>
                                          <p:spTgt spid="2048"/>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051"/>
                                        </p:tgtEl>
                                        <p:attrNameLst>
                                          <p:attrName>style.visibility</p:attrName>
                                        </p:attrNameLst>
                                      </p:cBhvr>
                                      <p:to>
                                        <p:strVal val="visible"/>
                                      </p:to>
                                    </p:set>
                                    <p:animEffect transition="in" filter="fade">
                                      <p:cBhvr>
                                        <p:cTn id="44" dur="500"/>
                                        <p:tgtEl>
                                          <p:spTgt spid="2051"/>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2054"/>
                                        </p:tgtEl>
                                        <p:attrNameLst>
                                          <p:attrName>style.visibility</p:attrName>
                                        </p:attrNameLst>
                                      </p:cBhvr>
                                      <p:to>
                                        <p:strVal val="visible"/>
                                      </p:to>
                                    </p:set>
                                    <p:animEffect transition="in" filter="fade">
                                      <p:cBhvr>
                                        <p:cTn id="53" dur="500"/>
                                        <p:tgtEl>
                                          <p:spTgt spid="20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p:bldP spid="14" grpId="0"/>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FBC77A1-B0D5-43AA-A67D-F0B551CD6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188" y="586740"/>
            <a:ext cx="7408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BBE6C276-D93A-4D3F-A080-B5671C2C6951}"/>
              </a:ext>
            </a:extLst>
          </p:cNvPr>
          <p:cNvSpPr/>
          <p:nvPr/>
        </p:nvSpPr>
        <p:spPr>
          <a:xfrm>
            <a:off x="1021080" y="678180"/>
            <a:ext cx="7490460" cy="4145280"/>
          </a:xfrm>
          <a:prstGeom prst="roundRect">
            <a:avLst>
              <a:gd name="adj" fmla="val 3734"/>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文字方塊 4">
            <a:extLst>
              <a:ext uri="{FF2B5EF4-FFF2-40B4-BE49-F238E27FC236}">
                <a16:creationId xmlns:a16="http://schemas.microsoft.com/office/drawing/2014/main" id="{3BC39DCA-CD68-4C89-BE6E-D1F0C808E353}"/>
              </a:ext>
            </a:extLst>
          </p:cNvPr>
          <p:cNvSpPr txBox="1"/>
          <p:nvPr/>
        </p:nvSpPr>
        <p:spPr>
          <a:xfrm>
            <a:off x="9151620" y="1120140"/>
            <a:ext cx="2723823" cy="369332"/>
          </a:xfrm>
          <a:prstGeom prst="rect">
            <a:avLst/>
          </a:prstGeom>
          <a:noFill/>
        </p:spPr>
        <p:txBody>
          <a:bodyPr wrap="none" rtlCol="0">
            <a:spAutoFit/>
          </a:bodyPr>
          <a:lstStyle/>
          <a:p>
            <a:r>
              <a:rPr lang="zh-TW" altLang="en-US" dirty="0"/>
              <a:t>這些都是抽象化後的成品</a:t>
            </a:r>
            <a:endParaRPr lang="en-US" dirty="0"/>
          </a:p>
        </p:txBody>
      </p:sp>
      <p:cxnSp>
        <p:nvCxnSpPr>
          <p:cNvPr id="7" name="直線單箭頭接點 6">
            <a:extLst>
              <a:ext uri="{FF2B5EF4-FFF2-40B4-BE49-F238E27FC236}">
                <a16:creationId xmlns:a16="http://schemas.microsoft.com/office/drawing/2014/main" id="{0C96B88B-79C4-4A40-84A9-D76BA3A03C4B}"/>
              </a:ext>
            </a:extLst>
          </p:cNvPr>
          <p:cNvCxnSpPr>
            <a:cxnSpLocks/>
            <a:endCxn id="5" idx="1"/>
          </p:cNvCxnSpPr>
          <p:nvPr/>
        </p:nvCxnSpPr>
        <p:spPr>
          <a:xfrm>
            <a:off x="8503920" y="1304806"/>
            <a:ext cx="647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00EF5454-8332-4672-993D-E6C79DC27A31}"/>
              </a:ext>
            </a:extLst>
          </p:cNvPr>
          <p:cNvSpPr/>
          <p:nvPr/>
        </p:nvSpPr>
        <p:spPr>
          <a:xfrm>
            <a:off x="1021080" y="4914900"/>
            <a:ext cx="7490460" cy="4145280"/>
          </a:xfrm>
          <a:prstGeom prst="roundRect">
            <a:avLst>
              <a:gd name="adj" fmla="val 3734"/>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文字方塊 11">
            <a:extLst>
              <a:ext uri="{FF2B5EF4-FFF2-40B4-BE49-F238E27FC236}">
                <a16:creationId xmlns:a16="http://schemas.microsoft.com/office/drawing/2014/main" id="{40938799-BDFF-40C9-93D4-523E9F483CEC}"/>
              </a:ext>
            </a:extLst>
          </p:cNvPr>
          <p:cNvSpPr txBox="1"/>
          <p:nvPr/>
        </p:nvSpPr>
        <p:spPr>
          <a:xfrm>
            <a:off x="9151620" y="5356860"/>
            <a:ext cx="2262158" cy="369332"/>
          </a:xfrm>
          <a:prstGeom prst="rect">
            <a:avLst/>
          </a:prstGeom>
          <a:noFill/>
        </p:spPr>
        <p:txBody>
          <a:bodyPr wrap="none" rtlCol="0">
            <a:spAutoFit/>
          </a:bodyPr>
          <a:lstStyle/>
          <a:p>
            <a:r>
              <a:rPr lang="zh-TW" altLang="en-US" dirty="0"/>
              <a:t>這些是實作後的細節</a:t>
            </a:r>
            <a:endParaRPr lang="en-US" dirty="0"/>
          </a:p>
        </p:txBody>
      </p:sp>
      <p:cxnSp>
        <p:nvCxnSpPr>
          <p:cNvPr id="13" name="直線單箭頭接點 12">
            <a:extLst>
              <a:ext uri="{FF2B5EF4-FFF2-40B4-BE49-F238E27FC236}">
                <a16:creationId xmlns:a16="http://schemas.microsoft.com/office/drawing/2014/main" id="{6E13D398-732B-47BE-A1F2-9000D766B451}"/>
              </a:ext>
            </a:extLst>
          </p:cNvPr>
          <p:cNvCxnSpPr>
            <a:cxnSpLocks/>
            <a:endCxn id="12" idx="1"/>
          </p:cNvCxnSpPr>
          <p:nvPr/>
        </p:nvCxnSpPr>
        <p:spPr>
          <a:xfrm>
            <a:off x="8503920" y="5541526"/>
            <a:ext cx="647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C4EFCA40-94BA-4486-A692-722DA18A3821}"/>
              </a:ext>
            </a:extLst>
          </p:cNvPr>
          <p:cNvSpPr/>
          <p:nvPr/>
        </p:nvSpPr>
        <p:spPr>
          <a:xfrm>
            <a:off x="1325880" y="739140"/>
            <a:ext cx="2362200" cy="1645920"/>
          </a:xfrm>
          <a:prstGeom prst="roundRect">
            <a:avLst>
              <a:gd name="adj" fmla="val 6019"/>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 name="矩形: 圓角 15">
            <a:extLst>
              <a:ext uri="{FF2B5EF4-FFF2-40B4-BE49-F238E27FC236}">
                <a16:creationId xmlns:a16="http://schemas.microsoft.com/office/drawing/2014/main" id="{463DB58E-0625-4F86-AF90-BBFE1CC92A91}"/>
              </a:ext>
            </a:extLst>
          </p:cNvPr>
          <p:cNvSpPr/>
          <p:nvPr/>
        </p:nvSpPr>
        <p:spPr>
          <a:xfrm>
            <a:off x="1325880" y="2697480"/>
            <a:ext cx="2362200" cy="2065020"/>
          </a:xfrm>
          <a:prstGeom prst="roundRect">
            <a:avLst>
              <a:gd name="adj" fmla="val 6019"/>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7" name="直線單箭頭接點 16">
            <a:extLst>
              <a:ext uri="{FF2B5EF4-FFF2-40B4-BE49-F238E27FC236}">
                <a16:creationId xmlns:a16="http://schemas.microsoft.com/office/drawing/2014/main" id="{587F23D7-28A7-4D96-A322-E36D06D95854}"/>
              </a:ext>
            </a:extLst>
          </p:cNvPr>
          <p:cNvCxnSpPr/>
          <p:nvPr/>
        </p:nvCxnSpPr>
        <p:spPr>
          <a:xfrm>
            <a:off x="3688080" y="2179320"/>
            <a:ext cx="546354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直線單箭頭接點 18">
            <a:extLst>
              <a:ext uri="{FF2B5EF4-FFF2-40B4-BE49-F238E27FC236}">
                <a16:creationId xmlns:a16="http://schemas.microsoft.com/office/drawing/2014/main" id="{A91E6DA9-7501-42FA-A6DE-DDA7544D3CB3}"/>
              </a:ext>
            </a:extLst>
          </p:cNvPr>
          <p:cNvCxnSpPr/>
          <p:nvPr/>
        </p:nvCxnSpPr>
        <p:spPr>
          <a:xfrm>
            <a:off x="3688080" y="4587240"/>
            <a:ext cx="546354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0" name="文字方塊 19">
            <a:extLst>
              <a:ext uri="{FF2B5EF4-FFF2-40B4-BE49-F238E27FC236}">
                <a16:creationId xmlns:a16="http://schemas.microsoft.com/office/drawing/2014/main" id="{958BB916-A773-42F8-96D4-34EA169126AD}"/>
              </a:ext>
            </a:extLst>
          </p:cNvPr>
          <p:cNvSpPr txBox="1"/>
          <p:nvPr/>
        </p:nvSpPr>
        <p:spPr>
          <a:xfrm>
            <a:off x="9151620" y="1988344"/>
            <a:ext cx="2954655" cy="646331"/>
          </a:xfrm>
          <a:prstGeom prst="rect">
            <a:avLst/>
          </a:prstGeom>
          <a:noFill/>
        </p:spPr>
        <p:txBody>
          <a:bodyPr wrap="none" rtlCol="0">
            <a:spAutoFit/>
          </a:bodyPr>
          <a:lstStyle/>
          <a:p>
            <a:r>
              <a:rPr lang="zh-TW" altLang="en-US" dirty="0">
                <a:solidFill>
                  <a:schemeClr val="accent4">
                    <a:lumMod val="75000"/>
                  </a:schemeClr>
                </a:solidFill>
              </a:rPr>
              <a:t>前端購物網站開發團隊面對</a:t>
            </a:r>
            <a:endParaRPr lang="en-US" altLang="zh-TW" dirty="0">
              <a:solidFill>
                <a:schemeClr val="accent4">
                  <a:lumMod val="75000"/>
                </a:schemeClr>
              </a:solidFill>
            </a:endParaRPr>
          </a:p>
          <a:p>
            <a:r>
              <a:rPr lang="zh-TW" altLang="en-US" dirty="0">
                <a:solidFill>
                  <a:schemeClr val="accent4">
                    <a:lumMod val="75000"/>
                  </a:schemeClr>
                </a:solidFill>
              </a:rPr>
              <a:t>的介面 </a:t>
            </a:r>
            <a:r>
              <a:rPr lang="en-US" altLang="zh-TW" dirty="0">
                <a:solidFill>
                  <a:schemeClr val="accent4">
                    <a:lumMod val="75000"/>
                  </a:schemeClr>
                </a:solidFill>
              </a:rPr>
              <a:t>( interface )</a:t>
            </a:r>
            <a:endParaRPr lang="en-US" dirty="0">
              <a:solidFill>
                <a:schemeClr val="accent4">
                  <a:lumMod val="75000"/>
                </a:schemeClr>
              </a:solidFill>
            </a:endParaRPr>
          </a:p>
        </p:txBody>
      </p:sp>
      <p:sp>
        <p:nvSpPr>
          <p:cNvPr id="21" name="文字方塊 20">
            <a:extLst>
              <a:ext uri="{FF2B5EF4-FFF2-40B4-BE49-F238E27FC236}">
                <a16:creationId xmlns:a16="http://schemas.microsoft.com/office/drawing/2014/main" id="{BF2130F2-4B5A-4529-B4BA-87375FE253D1}"/>
              </a:ext>
            </a:extLst>
          </p:cNvPr>
          <p:cNvSpPr txBox="1"/>
          <p:nvPr/>
        </p:nvSpPr>
        <p:spPr>
          <a:xfrm>
            <a:off x="9151620" y="4114800"/>
            <a:ext cx="2723823" cy="646331"/>
          </a:xfrm>
          <a:prstGeom prst="rect">
            <a:avLst/>
          </a:prstGeom>
          <a:noFill/>
        </p:spPr>
        <p:txBody>
          <a:bodyPr wrap="none" rtlCol="0">
            <a:spAutoFit/>
          </a:bodyPr>
          <a:lstStyle/>
          <a:p>
            <a:r>
              <a:rPr lang="zh-TW" altLang="en-US" dirty="0">
                <a:solidFill>
                  <a:schemeClr val="accent4">
                    <a:lumMod val="75000"/>
                  </a:schemeClr>
                </a:solidFill>
              </a:rPr>
              <a:t>規則開發團隊面對的擴充</a:t>
            </a:r>
            <a:endParaRPr lang="en-US" altLang="zh-TW" dirty="0">
              <a:solidFill>
                <a:schemeClr val="accent4">
                  <a:lumMod val="75000"/>
                </a:schemeClr>
              </a:solidFill>
            </a:endParaRPr>
          </a:p>
          <a:p>
            <a:r>
              <a:rPr lang="zh-TW" altLang="en-US" dirty="0">
                <a:solidFill>
                  <a:schemeClr val="accent4">
                    <a:lumMod val="75000"/>
                  </a:schemeClr>
                </a:solidFill>
              </a:rPr>
              <a:t>設計規範 </a:t>
            </a:r>
            <a:r>
              <a:rPr lang="en-US" altLang="zh-TW" dirty="0">
                <a:solidFill>
                  <a:schemeClr val="accent4">
                    <a:lumMod val="75000"/>
                  </a:schemeClr>
                </a:solidFill>
              </a:rPr>
              <a:t>( abstract class )</a:t>
            </a:r>
          </a:p>
        </p:txBody>
      </p:sp>
    </p:spTree>
    <p:extLst>
      <p:ext uri="{BB962C8B-B14F-4D97-AF65-F5344CB8AC3E}">
        <p14:creationId xmlns:p14="http://schemas.microsoft.com/office/powerpoint/2010/main" val="58347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P spid="12" grpId="0"/>
      <p:bldP spid="9" grpId="0" animBg="1"/>
      <p:bldP spid="16" grpId="0" animBg="1"/>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3256E88-8A00-4405-BEE2-9D227834F114}"/>
              </a:ext>
            </a:extLst>
          </p:cNvPr>
          <p:cNvSpPr>
            <a:spLocks noGrp="1"/>
          </p:cNvSpPr>
          <p:nvPr>
            <p:ph type="title"/>
          </p:nvPr>
        </p:nvSpPr>
        <p:spPr/>
        <p:txBody>
          <a:bodyPr/>
          <a:lstStyle/>
          <a:p>
            <a:r>
              <a:rPr lang="en-US" altLang="zh-TW" dirty="0"/>
              <a:t>Q:</a:t>
            </a:r>
            <a:r>
              <a:rPr lang="zh-TW" altLang="en-US" dirty="0"/>
              <a:t> 為什麼抽象化很重要</a:t>
            </a:r>
            <a:r>
              <a:rPr lang="en-US" altLang="zh-TW" dirty="0"/>
              <a:t>?</a:t>
            </a:r>
            <a:endParaRPr lang="en-US" dirty="0"/>
          </a:p>
        </p:txBody>
      </p:sp>
      <p:sp>
        <p:nvSpPr>
          <p:cNvPr id="5" name="內容版面配置區 4">
            <a:extLst>
              <a:ext uri="{FF2B5EF4-FFF2-40B4-BE49-F238E27FC236}">
                <a16:creationId xmlns:a16="http://schemas.microsoft.com/office/drawing/2014/main" id="{C858011C-18A2-415E-9D52-90B75F527298}"/>
              </a:ext>
            </a:extLst>
          </p:cNvPr>
          <p:cNvSpPr>
            <a:spLocks noGrp="1"/>
          </p:cNvSpPr>
          <p:nvPr>
            <p:ph idx="1"/>
          </p:nvPr>
        </p:nvSpPr>
        <p:spPr/>
        <p:txBody>
          <a:bodyPr>
            <a:normAutofit fontScale="85000" lnSpcReduction="20000"/>
          </a:bodyPr>
          <a:lstStyle/>
          <a:p>
            <a:pPr marL="0" indent="0">
              <a:buNone/>
            </a:pPr>
            <a:r>
              <a:rPr lang="en-US" altLang="zh-TW" dirty="0"/>
              <a:t>A:</a:t>
            </a:r>
            <a:r>
              <a:rPr lang="zh-TW" altLang="en-US" dirty="0"/>
              <a:t> 抽象化能讓你先忽略不必要的細節，專注在要解決的問題核心。</a:t>
            </a:r>
            <a:endParaRPr lang="en-US" altLang="zh-TW" dirty="0"/>
          </a:p>
          <a:p>
            <a:pPr marL="0" indent="0">
              <a:buNone/>
            </a:pPr>
            <a:endParaRPr lang="en-US" dirty="0"/>
          </a:p>
          <a:p>
            <a:pPr marL="0" indent="0">
              <a:buNone/>
            </a:pPr>
            <a:r>
              <a:rPr lang="en-US" altLang="zh-TW" dirty="0"/>
              <a:t>//</a:t>
            </a:r>
            <a:r>
              <a:rPr lang="zh-TW" altLang="en-US" dirty="0"/>
              <a:t> 先專心思考核心問題，確認要採用哪個解決方案</a:t>
            </a:r>
            <a:r>
              <a:rPr lang="en-US" altLang="zh-TW" dirty="0"/>
              <a:t>…</a:t>
            </a:r>
          </a:p>
          <a:p>
            <a:pPr marL="0" indent="0">
              <a:buNone/>
            </a:pPr>
            <a:r>
              <a:rPr lang="en-US" altLang="zh-TW" dirty="0"/>
              <a:t>//</a:t>
            </a:r>
            <a:r>
              <a:rPr lang="zh-TW" altLang="en-US" dirty="0"/>
              <a:t> 應該就能定義好 </a:t>
            </a:r>
            <a:r>
              <a:rPr lang="en-US" altLang="zh-TW" b="1" dirty="0">
                <a:solidFill>
                  <a:srgbClr val="FFFF00"/>
                </a:solidFill>
              </a:rPr>
              <a:t>interface</a:t>
            </a:r>
            <a:r>
              <a:rPr lang="zh-TW" altLang="en-US" dirty="0"/>
              <a:t> </a:t>
            </a:r>
            <a:r>
              <a:rPr lang="en-US" altLang="zh-TW" dirty="0"/>
              <a:t>(</a:t>
            </a:r>
            <a:r>
              <a:rPr lang="zh-TW" altLang="en-US" dirty="0"/>
              <a:t>有 </a:t>
            </a:r>
            <a:r>
              <a:rPr lang="en-US" altLang="zh-TW" dirty="0"/>
              <a:t>interface </a:t>
            </a:r>
            <a:r>
              <a:rPr lang="zh-TW" altLang="en-US" dirty="0"/>
              <a:t>就可以開始寫測試</a:t>
            </a:r>
            <a:r>
              <a:rPr lang="en-US" altLang="zh-TW" dirty="0"/>
              <a:t>)</a:t>
            </a:r>
          </a:p>
          <a:p>
            <a:pPr marL="0" indent="0">
              <a:buNone/>
            </a:pPr>
            <a:r>
              <a:rPr lang="en-US" dirty="0"/>
              <a:t>// </a:t>
            </a:r>
            <a:r>
              <a:rPr lang="en-US" dirty="0">
                <a:sym typeface="Wingdings" panose="05000000000000000000" pitchFamily="2" charset="2"/>
              </a:rPr>
              <a:t></a:t>
            </a:r>
            <a:r>
              <a:rPr lang="zh-TW" altLang="en-US" dirty="0">
                <a:sym typeface="Wingdings" panose="05000000000000000000" pitchFamily="2" charset="2"/>
              </a:rPr>
              <a:t> 前台團隊就可以開始開發購物網站</a:t>
            </a:r>
            <a:endParaRPr lang="en-US" altLang="zh-TW" dirty="0">
              <a:sym typeface="Wingdings" panose="05000000000000000000" pitchFamily="2" charset="2"/>
            </a:endParaRPr>
          </a:p>
          <a:p>
            <a:pPr marL="0" indent="0">
              <a:buNone/>
            </a:pP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a:t>
            </a:r>
            <a:r>
              <a:rPr lang="zh-TW" altLang="en-US" dirty="0">
                <a:sym typeface="Wingdings" panose="05000000000000000000" pitchFamily="2" charset="2"/>
              </a:rPr>
              <a:t> 專案團隊就可以開始擴充客戶要的折扣規則</a:t>
            </a:r>
            <a:endParaRPr lang="en-US" altLang="zh-TW" dirty="0">
              <a:sym typeface="Wingdings" panose="05000000000000000000" pitchFamily="2" charset="2"/>
            </a:endParaRPr>
          </a:p>
          <a:p>
            <a:pPr marL="0" indent="0">
              <a:buNone/>
            </a:pP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a:t>
            </a:r>
            <a:r>
              <a:rPr lang="zh-TW" altLang="en-US" dirty="0">
                <a:sym typeface="Wingdings" panose="05000000000000000000" pitchFamily="2" charset="2"/>
              </a:rPr>
              <a:t> 補上前面忽略掉的細節跟實作</a:t>
            </a:r>
            <a:endParaRPr lang="en-US" altLang="zh-TW"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r>
              <a:rPr lang="en-US" altLang="zh-TW" dirty="0">
                <a:sym typeface="Wingdings" panose="05000000000000000000" pitchFamily="2" charset="2"/>
              </a:rPr>
              <a:t>//</a:t>
            </a:r>
            <a:r>
              <a:rPr lang="zh-TW" altLang="en-US" dirty="0">
                <a:sym typeface="Wingdings" panose="05000000000000000000" pitchFamily="2" charset="2"/>
              </a:rPr>
              <a:t> 團隊開始能夠</a:t>
            </a:r>
            <a:r>
              <a:rPr lang="en-US" altLang="zh-TW" dirty="0">
                <a:sym typeface="Wingdings" panose="05000000000000000000" pitchFamily="2" charset="2"/>
              </a:rPr>
              <a:t>:</a:t>
            </a:r>
            <a:r>
              <a:rPr lang="zh-TW" altLang="en-US" dirty="0">
                <a:sym typeface="Wingdings" panose="05000000000000000000" pitchFamily="2" charset="2"/>
              </a:rPr>
              <a:t> 用 </a:t>
            </a:r>
            <a:r>
              <a:rPr lang="en-US" altLang="zh-TW" b="1" dirty="0">
                <a:solidFill>
                  <a:srgbClr val="FFFF00"/>
                </a:solidFill>
                <a:sym typeface="Wingdings" panose="05000000000000000000" pitchFamily="2" charset="2"/>
              </a:rPr>
              <a:t>top down </a:t>
            </a:r>
            <a:r>
              <a:rPr lang="zh-TW" altLang="en-US" dirty="0">
                <a:sym typeface="Wingdings" panose="05000000000000000000" pitchFamily="2" charset="2"/>
              </a:rPr>
              <a:t>的角度來思考問題</a:t>
            </a:r>
            <a:endParaRPr lang="en-US" altLang="zh-TW" dirty="0">
              <a:sym typeface="Wingdings" panose="05000000000000000000" pitchFamily="2" charset="2"/>
            </a:endParaRPr>
          </a:p>
          <a:p>
            <a:pPr marL="0" indent="0">
              <a:buNone/>
            </a:pPr>
            <a:r>
              <a:rPr lang="en-US" altLang="zh-TW" dirty="0">
                <a:sym typeface="Wingdings" panose="05000000000000000000" pitchFamily="2" charset="2"/>
              </a:rPr>
              <a:t>//</a:t>
            </a:r>
            <a:r>
              <a:rPr lang="zh-TW" altLang="en-US" dirty="0">
                <a:sym typeface="Wingdings" panose="05000000000000000000" pitchFamily="2" charset="2"/>
              </a:rPr>
              <a:t> 團隊開始能夠</a:t>
            </a:r>
            <a:r>
              <a:rPr lang="en-US" altLang="zh-TW" dirty="0">
                <a:sym typeface="Wingdings" panose="05000000000000000000" pitchFamily="2" charset="2"/>
              </a:rPr>
              <a:t>:</a:t>
            </a:r>
            <a:r>
              <a:rPr lang="zh-TW" altLang="en-US" dirty="0">
                <a:sym typeface="Wingdings" panose="05000000000000000000" pitchFamily="2" charset="2"/>
              </a:rPr>
              <a:t> 重要的決策先做，而非先挑選細節</a:t>
            </a:r>
            <a:endParaRPr lang="en-US" altLang="zh-TW" dirty="0">
              <a:sym typeface="Wingdings" panose="05000000000000000000" pitchFamily="2" charset="2"/>
            </a:endParaRPr>
          </a:p>
          <a:p>
            <a:pPr marL="0" indent="0">
              <a:buNone/>
            </a:pPr>
            <a:r>
              <a:rPr lang="en-US" dirty="0">
                <a:sym typeface="Wingdings" panose="05000000000000000000" pitchFamily="2" charset="2"/>
              </a:rPr>
              <a:t>// </a:t>
            </a:r>
            <a:r>
              <a:rPr lang="zh-TW" altLang="en-US" dirty="0">
                <a:sym typeface="Wingdings" panose="05000000000000000000" pitchFamily="2" charset="2"/>
              </a:rPr>
              <a:t>留意</a:t>
            </a:r>
            <a:r>
              <a:rPr lang="en-US" altLang="zh-TW" dirty="0">
                <a:sym typeface="Wingdings" panose="05000000000000000000" pitchFamily="2" charset="2"/>
              </a:rPr>
              <a:t>: </a:t>
            </a:r>
            <a:r>
              <a:rPr lang="zh-TW" altLang="en-US" b="1" dirty="0">
                <a:solidFill>
                  <a:srgbClr val="FFFF00"/>
                </a:solidFill>
                <a:sym typeface="Wingdings" panose="05000000000000000000" pitchFamily="2" charset="2"/>
              </a:rPr>
              <a:t>抽象化 </a:t>
            </a:r>
            <a:r>
              <a:rPr lang="en-US" altLang="zh-TW" b="1" dirty="0">
                <a:solidFill>
                  <a:srgbClr val="FFFF00"/>
                </a:solidFill>
                <a:sym typeface="Wingdings" panose="05000000000000000000" pitchFamily="2" charset="2"/>
              </a:rPr>
              <a:t>!= </a:t>
            </a:r>
            <a:r>
              <a:rPr lang="zh-TW" altLang="en-US" b="1" dirty="0">
                <a:solidFill>
                  <a:srgbClr val="FFFF00"/>
                </a:solidFill>
                <a:sym typeface="Wingdings" panose="05000000000000000000" pitchFamily="2" charset="2"/>
              </a:rPr>
              <a:t>過度設計</a:t>
            </a:r>
            <a:endParaRPr lang="en-US" b="1" dirty="0">
              <a:solidFill>
                <a:srgbClr val="FFFF00"/>
              </a:solidFill>
            </a:endParaRPr>
          </a:p>
        </p:txBody>
      </p:sp>
      <p:sp>
        <p:nvSpPr>
          <p:cNvPr id="6" name="右大括弧 5">
            <a:extLst>
              <a:ext uri="{FF2B5EF4-FFF2-40B4-BE49-F238E27FC236}">
                <a16:creationId xmlns:a16="http://schemas.microsoft.com/office/drawing/2014/main" id="{93492075-B33F-4252-AD2D-D29B1E9AE9A1}"/>
              </a:ext>
            </a:extLst>
          </p:cNvPr>
          <p:cNvSpPr/>
          <p:nvPr/>
        </p:nvSpPr>
        <p:spPr>
          <a:xfrm>
            <a:off x="8153400" y="3375660"/>
            <a:ext cx="464820" cy="122682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 name="文字方塊 6">
            <a:extLst>
              <a:ext uri="{FF2B5EF4-FFF2-40B4-BE49-F238E27FC236}">
                <a16:creationId xmlns:a16="http://schemas.microsoft.com/office/drawing/2014/main" id="{46B49E57-20CC-4693-8CA3-11F6E2E5CED6}"/>
              </a:ext>
            </a:extLst>
          </p:cNvPr>
          <p:cNvSpPr txBox="1"/>
          <p:nvPr/>
        </p:nvSpPr>
        <p:spPr>
          <a:xfrm>
            <a:off x="8740140" y="3678128"/>
            <a:ext cx="3341492" cy="646331"/>
          </a:xfrm>
          <a:prstGeom prst="rect">
            <a:avLst/>
          </a:prstGeom>
          <a:noFill/>
        </p:spPr>
        <p:txBody>
          <a:bodyPr wrap="none" rtlCol="0">
            <a:spAutoFit/>
          </a:bodyPr>
          <a:lstStyle/>
          <a:p>
            <a:r>
              <a:rPr lang="zh-TW" altLang="en-US" dirty="0"/>
              <a:t>這些可以同時進行</a:t>
            </a:r>
            <a:endParaRPr lang="en-US" altLang="zh-TW" dirty="0"/>
          </a:p>
          <a:p>
            <a:r>
              <a:rPr lang="en-US" altLang="zh-TW" dirty="0"/>
              <a:t>(</a:t>
            </a:r>
            <a:r>
              <a:rPr lang="zh-TW" altLang="en-US" dirty="0"/>
              <a:t>因為已經有定義好 </a:t>
            </a:r>
            <a:r>
              <a:rPr lang="en-US" altLang="zh-TW" dirty="0"/>
              <a:t>interface </a:t>
            </a:r>
            <a:r>
              <a:rPr lang="zh-TW" altLang="en-US" dirty="0"/>
              <a:t>了</a:t>
            </a:r>
            <a:r>
              <a:rPr lang="en-US" altLang="zh-TW" dirty="0"/>
              <a:t>)</a:t>
            </a:r>
            <a:endParaRPr lang="en-US" dirty="0"/>
          </a:p>
        </p:txBody>
      </p:sp>
      <p:sp>
        <p:nvSpPr>
          <p:cNvPr id="8" name="右大括弧 7">
            <a:extLst>
              <a:ext uri="{FF2B5EF4-FFF2-40B4-BE49-F238E27FC236}">
                <a16:creationId xmlns:a16="http://schemas.microsoft.com/office/drawing/2014/main" id="{881D3E23-94D6-4598-BF1B-AD239606F981}"/>
              </a:ext>
            </a:extLst>
          </p:cNvPr>
          <p:cNvSpPr/>
          <p:nvPr/>
        </p:nvSpPr>
        <p:spPr>
          <a:xfrm>
            <a:off x="8275320" y="4925695"/>
            <a:ext cx="464820" cy="941705"/>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文字方塊 8">
            <a:extLst>
              <a:ext uri="{FF2B5EF4-FFF2-40B4-BE49-F238E27FC236}">
                <a16:creationId xmlns:a16="http://schemas.microsoft.com/office/drawing/2014/main" id="{E0620E24-16E8-498A-9E93-4BEDBF0B3551}"/>
              </a:ext>
            </a:extLst>
          </p:cNvPr>
          <p:cNvSpPr txBox="1"/>
          <p:nvPr/>
        </p:nvSpPr>
        <p:spPr>
          <a:xfrm>
            <a:off x="8740140" y="5327223"/>
            <a:ext cx="3416320" cy="369332"/>
          </a:xfrm>
          <a:prstGeom prst="rect">
            <a:avLst/>
          </a:prstGeom>
          <a:noFill/>
        </p:spPr>
        <p:txBody>
          <a:bodyPr wrap="none" rtlCol="0">
            <a:spAutoFit/>
          </a:bodyPr>
          <a:lstStyle/>
          <a:p>
            <a:r>
              <a:rPr lang="zh-TW" altLang="en-US" dirty="0"/>
              <a:t>可以拉高成員們思考問題的高度</a:t>
            </a:r>
            <a:endParaRPr lang="en-US" altLang="zh-TW" dirty="0"/>
          </a:p>
        </p:txBody>
      </p:sp>
      <p:cxnSp>
        <p:nvCxnSpPr>
          <p:cNvPr id="11" name="直線接點 10">
            <a:extLst>
              <a:ext uri="{FF2B5EF4-FFF2-40B4-BE49-F238E27FC236}">
                <a16:creationId xmlns:a16="http://schemas.microsoft.com/office/drawing/2014/main" id="{B5A40EF3-67DD-4C3B-B6FE-CB8B4B1A7A0E}"/>
              </a:ext>
            </a:extLst>
          </p:cNvPr>
          <p:cNvCxnSpPr/>
          <p:nvPr/>
        </p:nvCxnSpPr>
        <p:spPr>
          <a:xfrm>
            <a:off x="0" y="2331720"/>
            <a:ext cx="12192000"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206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0" end="10"/>
                                            </p:txEl>
                                          </p:spTgt>
                                        </p:tgtEl>
                                        <p:attrNameLst>
                                          <p:attrName>style.visibility</p:attrName>
                                        </p:attrNameLst>
                                      </p:cBhvr>
                                      <p:to>
                                        <p:strVal val="visible"/>
                                      </p:to>
                                    </p:set>
                                    <p:animEffect transition="in" filter="fade">
                                      <p:cBhvr>
                                        <p:cTn id="30" dur="500"/>
                                        <p:tgtEl>
                                          <p:spTgt spid="5">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80477D-3420-400D-9575-955EE881628F}"/>
              </a:ext>
            </a:extLst>
          </p:cNvPr>
          <p:cNvSpPr>
            <a:spLocks noGrp="1"/>
          </p:cNvSpPr>
          <p:nvPr>
            <p:ph type="title"/>
          </p:nvPr>
        </p:nvSpPr>
        <p:spPr/>
        <p:txBody>
          <a:bodyPr/>
          <a:lstStyle/>
          <a:p>
            <a:r>
              <a:rPr lang="en-US" altLang="zh-TW" dirty="0"/>
              <a:t>………….</a:t>
            </a:r>
            <a:endParaRPr lang="en-US" dirty="0"/>
          </a:p>
        </p:txBody>
      </p:sp>
      <p:sp>
        <p:nvSpPr>
          <p:cNvPr id="3" name="文字版面配置區 2">
            <a:extLst>
              <a:ext uri="{FF2B5EF4-FFF2-40B4-BE49-F238E27FC236}">
                <a16:creationId xmlns:a16="http://schemas.microsoft.com/office/drawing/2014/main" id="{12FE6C8D-C7DC-4C24-BD8D-F66B2E59916B}"/>
              </a:ext>
            </a:extLst>
          </p:cNvPr>
          <p:cNvSpPr>
            <a:spLocks noGrp="1"/>
          </p:cNvSpPr>
          <p:nvPr>
            <p:ph type="body" idx="1"/>
          </p:nvPr>
        </p:nvSpPr>
        <p:spPr/>
        <p:txBody>
          <a:bodyPr/>
          <a:lstStyle/>
          <a:p>
            <a:endParaRPr lang="en-US" dirty="0"/>
          </a:p>
        </p:txBody>
      </p:sp>
      <p:pic>
        <p:nvPicPr>
          <p:cNvPr id="4098" name="Picture 2" descr="我到底看了什麼- Home | Facebook">
            <a:extLst>
              <a:ext uri="{FF2B5EF4-FFF2-40B4-BE49-F238E27FC236}">
                <a16:creationId xmlns:a16="http://schemas.microsoft.com/office/drawing/2014/main" id="{E5B72C72-0085-4E2E-BB78-B62E1D682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081" y="1129638"/>
            <a:ext cx="3764280" cy="4598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608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E8AF-C54E-8B47-969A-459B511062AA}"/>
              </a:ext>
            </a:extLst>
          </p:cNvPr>
          <p:cNvSpPr>
            <a:spLocks noGrp="1"/>
          </p:cNvSpPr>
          <p:nvPr>
            <p:ph type="ctrTitle"/>
          </p:nvPr>
        </p:nvSpPr>
        <p:spPr/>
        <p:txBody>
          <a:bodyPr>
            <a:normAutofit fontScale="90000"/>
          </a:bodyPr>
          <a:lstStyle/>
          <a:p>
            <a:r>
              <a:rPr lang="zh-TW" altLang="en-US" dirty="0"/>
              <a:t>刻意練習</a:t>
            </a:r>
            <a:r>
              <a:rPr lang="en-US" altLang="zh-TW" dirty="0"/>
              <a:t>:</a:t>
            </a:r>
            <a:r>
              <a:rPr lang="zh-TW" altLang="en-US" dirty="0"/>
              <a:t> </a:t>
            </a:r>
            <a:br>
              <a:rPr lang="en-US" altLang="zh-TW" dirty="0"/>
            </a:br>
            <a:r>
              <a:rPr lang="zh-TW" altLang="en-US" dirty="0"/>
              <a:t>如何鍛鍊你的抽象化思考能力</a:t>
            </a:r>
            <a:r>
              <a:rPr lang="en-US" altLang="zh-TW" dirty="0"/>
              <a:t>?</a:t>
            </a:r>
            <a:endParaRPr lang="en-US"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subTitle" idx="1"/>
          </p:nvPr>
        </p:nvSpPr>
        <p:spPr/>
        <p:txBody>
          <a:bodyPr>
            <a:normAutofit fontScale="92500" lnSpcReduction="10000"/>
          </a:bodyPr>
          <a:lstStyle/>
          <a:p>
            <a:r>
              <a:rPr lang="en-US" altLang="zh-TW" dirty="0"/>
              <a:t>//</a:t>
            </a:r>
            <a:r>
              <a:rPr lang="zh-TW" altLang="en-US" dirty="0"/>
              <a:t> 建構軟體架構團隊的必要過程</a:t>
            </a:r>
            <a:endParaRPr lang="en-US" altLang="zh-TW" dirty="0"/>
          </a:p>
          <a:p>
            <a:endParaRPr lang="en-US" dirty="0"/>
          </a:p>
          <a:p>
            <a:r>
              <a:rPr lang="en-US" dirty="0"/>
              <a:t>Andrew Wu,		91APP / Chief Architect</a:t>
            </a:r>
          </a:p>
          <a:p>
            <a:r>
              <a:rPr lang="en-US" dirty="0" err="1"/>
              <a:t>Fion</a:t>
            </a:r>
            <a:r>
              <a:rPr lang="en-US" dirty="0"/>
              <a:t> Yu,		91APP / </a:t>
            </a:r>
            <a:r>
              <a:rPr lang="en-US" altLang="zh-TW" dirty="0"/>
              <a:t>Software Engineer</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D7890A0-9813-4BE9-B3F0-DBD106650ECD}"/>
              </a:ext>
            </a:extLst>
          </p:cNvPr>
          <p:cNvSpPr>
            <a:spLocks noGrp="1"/>
          </p:cNvSpPr>
          <p:nvPr>
            <p:ph type="title"/>
          </p:nvPr>
        </p:nvSpPr>
        <p:spPr/>
        <p:txBody>
          <a:bodyPr/>
          <a:lstStyle/>
          <a:p>
            <a:r>
              <a:rPr lang="en-US" altLang="zh-TW" dirty="0"/>
              <a:t>2.</a:t>
            </a:r>
            <a:r>
              <a:rPr lang="zh-TW" altLang="en-US" dirty="0"/>
              <a:t> </a:t>
            </a:r>
            <a:r>
              <a:rPr lang="zh-TW" altLang="en-US" sz="4400" dirty="0"/>
              <a:t>我腦裡想的，真的都能寫成 </a:t>
            </a:r>
            <a:r>
              <a:rPr lang="en-US" altLang="zh-TW" sz="4400" dirty="0"/>
              <a:t>code </a:t>
            </a:r>
            <a:r>
              <a:rPr lang="zh-TW" altLang="en-US" sz="4400" dirty="0"/>
              <a:t>嗎</a:t>
            </a:r>
            <a:r>
              <a:rPr lang="en-US" altLang="zh-TW" sz="4400" dirty="0"/>
              <a:t>?</a:t>
            </a:r>
            <a:endParaRPr lang="en-US" sz="4400" dirty="0"/>
          </a:p>
        </p:txBody>
      </p:sp>
      <p:sp>
        <p:nvSpPr>
          <p:cNvPr id="5" name="文字版面配置區 4">
            <a:extLst>
              <a:ext uri="{FF2B5EF4-FFF2-40B4-BE49-F238E27FC236}">
                <a16:creationId xmlns:a16="http://schemas.microsoft.com/office/drawing/2014/main" id="{A1EE4680-59C3-4954-92C1-CEA3CCBF4289}"/>
              </a:ext>
            </a:extLst>
          </p:cNvPr>
          <p:cNvSpPr>
            <a:spLocks noGrp="1"/>
          </p:cNvSpPr>
          <p:nvPr>
            <p:ph type="body" idx="1"/>
          </p:nvPr>
        </p:nvSpPr>
        <p:spPr/>
        <p:txBody>
          <a:bodyPr/>
          <a:lstStyle/>
          <a:p>
            <a:r>
              <a:rPr lang="en-US" altLang="zh-TW" dirty="0"/>
              <a:t>//</a:t>
            </a:r>
            <a:r>
              <a:rPr lang="zh-TW" altLang="en-US" dirty="0"/>
              <a:t> 這是我學 </a:t>
            </a:r>
            <a:r>
              <a:rPr lang="en-US" altLang="zh-TW" dirty="0"/>
              <a:t>OOP </a:t>
            </a:r>
            <a:r>
              <a:rPr lang="zh-TW" altLang="en-US" dirty="0"/>
              <a:t>最大的理由，</a:t>
            </a:r>
            <a:r>
              <a:rPr lang="en-US" altLang="zh-TW" dirty="0"/>
              <a:t>C#</a:t>
            </a:r>
            <a:r>
              <a:rPr lang="zh-TW" altLang="en-US" dirty="0"/>
              <a:t> 在這領域是首選</a:t>
            </a:r>
            <a:endParaRPr lang="en-US" altLang="zh-TW" dirty="0"/>
          </a:p>
          <a:p>
            <a:r>
              <a:rPr lang="en-US" altLang="zh-TW" dirty="0"/>
              <a:t>//</a:t>
            </a:r>
            <a:r>
              <a:rPr lang="zh-TW" altLang="en-US" dirty="0"/>
              <a:t> 真正需要練習的，是這個部分</a:t>
            </a:r>
            <a:endParaRPr lang="en-US" dirty="0"/>
          </a:p>
        </p:txBody>
      </p:sp>
    </p:spTree>
    <p:extLst>
      <p:ext uri="{BB962C8B-B14F-4D97-AF65-F5344CB8AC3E}">
        <p14:creationId xmlns:p14="http://schemas.microsoft.com/office/powerpoint/2010/main" val="3023144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1268777-B749-42D4-94DE-0F59F1327C2B}"/>
              </a:ext>
            </a:extLst>
          </p:cNvPr>
          <p:cNvSpPr>
            <a:spLocks noGrp="1"/>
          </p:cNvSpPr>
          <p:nvPr>
            <p:ph type="title"/>
          </p:nvPr>
        </p:nvSpPr>
        <p:spPr/>
        <p:txBody>
          <a:bodyPr/>
          <a:lstStyle/>
          <a:p>
            <a:r>
              <a:rPr lang="en-US" altLang="zh-TW" dirty="0"/>
              <a:t>Q:</a:t>
            </a:r>
            <a:r>
              <a:rPr lang="zh-TW" altLang="en-US" dirty="0"/>
              <a:t> </a:t>
            </a:r>
            <a:r>
              <a:rPr lang="zh-TW" altLang="en-US" sz="3600" dirty="0"/>
              <a:t>看懂這張圖之後，你有能力寫成 </a:t>
            </a:r>
            <a:r>
              <a:rPr lang="en-US" altLang="zh-TW" sz="3600" dirty="0"/>
              <a:t>code </a:t>
            </a:r>
            <a:r>
              <a:rPr lang="zh-TW" altLang="en-US" sz="3600" dirty="0"/>
              <a:t>嗎</a:t>
            </a:r>
            <a:r>
              <a:rPr lang="en-US" altLang="zh-TW" sz="3600" dirty="0"/>
              <a:t>?</a:t>
            </a:r>
            <a:endParaRPr lang="en-US" dirty="0"/>
          </a:p>
        </p:txBody>
      </p:sp>
      <p:pic>
        <p:nvPicPr>
          <p:cNvPr id="5" name="Picture 2" descr="將結帳流程抽象化">
            <a:extLst>
              <a:ext uri="{FF2B5EF4-FFF2-40B4-BE49-F238E27FC236}">
                <a16:creationId xmlns:a16="http://schemas.microsoft.com/office/drawing/2014/main" id="{A3389494-B1D6-4EE5-9097-89067E47B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470" y="1762211"/>
            <a:ext cx="8481060" cy="497120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圓角 5">
            <a:extLst>
              <a:ext uri="{FF2B5EF4-FFF2-40B4-BE49-F238E27FC236}">
                <a16:creationId xmlns:a16="http://schemas.microsoft.com/office/drawing/2014/main" id="{B9B32DAA-CBD5-4E5E-B376-A439A0444868}"/>
              </a:ext>
            </a:extLst>
          </p:cNvPr>
          <p:cNvSpPr/>
          <p:nvPr/>
        </p:nvSpPr>
        <p:spPr>
          <a:xfrm>
            <a:off x="495300" y="5364480"/>
            <a:ext cx="11003280" cy="112839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真正要練習的，就是這個能力。 </a:t>
            </a:r>
            <a:r>
              <a:rPr lang="en-US" altLang="zh-TW" dirty="0">
                <a:latin typeface="微軟正黑體" panose="020B0604030504040204" pitchFamily="34" charset="-120"/>
                <a:ea typeface="微軟正黑體" panose="020B0604030504040204" pitchFamily="34" charset="-120"/>
              </a:rPr>
              <a:t>Interface </a:t>
            </a:r>
            <a:r>
              <a:rPr lang="zh-TW" altLang="en-US" dirty="0">
                <a:latin typeface="微軟正黑體" panose="020B0604030504040204" pitchFamily="34" charset="-120"/>
                <a:ea typeface="微軟正黑體" panose="020B0604030504040204" pitchFamily="34" charset="-120"/>
              </a:rPr>
              <a:t>必須考量實作方式，否則會不切實際。</a:t>
            </a:r>
            <a:endParaRPr lang="en-US"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770399EC-11B8-43C8-8A01-8BBDF5F9D047}"/>
              </a:ext>
            </a:extLst>
          </p:cNvPr>
          <p:cNvSpPr/>
          <p:nvPr/>
        </p:nvSpPr>
        <p:spPr>
          <a:xfrm rot="18922289">
            <a:off x="-1554481" y="298141"/>
            <a:ext cx="4297680" cy="67056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t>RECAP</a:t>
            </a:r>
          </a:p>
        </p:txBody>
      </p:sp>
    </p:spTree>
    <p:extLst>
      <p:ext uri="{BB962C8B-B14F-4D97-AF65-F5344CB8AC3E}">
        <p14:creationId xmlns:p14="http://schemas.microsoft.com/office/powerpoint/2010/main" val="223055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BD5B72-C715-4506-8EEA-92F03672A164}"/>
              </a:ext>
            </a:extLst>
          </p:cNvPr>
          <p:cNvSpPr>
            <a:spLocks noGrp="1"/>
          </p:cNvSpPr>
          <p:nvPr>
            <p:ph type="title"/>
          </p:nvPr>
        </p:nvSpPr>
        <p:spPr/>
        <p:txBody>
          <a:bodyPr/>
          <a:lstStyle/>
          <a:p>
            <a:r>
              <a:rPr lang="zh-TW" altLang="en-US" dirty="0"/>
              <a:t>我們團隊實際上的難題</a:t>
            </a:r>
            <a:endParaRPr lang="en-US" dirty="0"/>
          </a:p>
        </p:txBody>
      </p:sp>
      <p:sp>
        <p:nvSpPr>
          <p:cNvPr id="3" name="內容版面配置區 2">
            <a:extLst>
              <a:ext uri="{FF2B5EF4-FFF2-40B4-BE49-F238E27FC236}">
                <a16:creationId xmlns:a16="http://schemas.microsoft.com/office/drawing/2014/main" id="{5C5B2A26-8B19-43EB-839C-823C9E46F9C4}"/>
              </a:ext>
            </a:extLst>
          </p:cNvPr>
          <p:cNvSpPr>
            <a:spLocks noGrp="1"/>
          </p:cNvSpPr>
          <p:nvPr>
            <p:ph idx="1"/>
          </p:nvPr>
        </p:nvSpPr>
        <p:spPr/>
        <p:txBody>
          <a:bodyPr/>
          <a:lstStyle/>
          <a:p>
            <a:pPr marL="0" indent="0">
              <a:buNone/>
            </a:pPr>
            <a:r>
              <a:rPr lang="en-US" altLang="zh-TW" dirty="0"/>
              <a:t>(</a:t>
            </a:r>
            <a:r>
              <a:rPr lang="zh-TW" altLang="en-US" dirty="0"/>
              <a:t>前面說明過了</a:t>
            </a:r>
            <a:r>
              <a:rPr lang="en-US" altLang="zh-TW" dirty="0"/>
              <a:t>)</a:t>
            </a:r>
            <a:r>
              <a:rPr lang="zh-TW" altLang="en-US" dirty="0"/>
              <a:t> 想好解決問題的模型，</a:t>
            </a:r>
            <a:r>
              <a:rPr lang="zh-TW" altLang="en-US" b="1" dirty="0">
                <a:solidFill>
                  <a:srgbClr val="FFFF00"/>
                </a:solidFill>
              </a:rPr>
              <a:t>第一先定義出 </a:t>
            </a:r>
            <a:r>
              <a:rPr lang="en-US" altLang="zh-TW" b="1" dirty="0">
                <a:solidFill>
                  <a:srgbClr val="FFFF00"/>
                </a:solidFill>
              </a:rPr>
              <a:t>interface</a:t>
            </a:r>
            <a:r>
              <a:rPr lang="en-US" altLang="zh-TW" dirty="0"/>
              <a:t> ..</a:t>
            </a:r>
          </a:p>
          <a:p>
            <a:endParaRPr lang="en-US" dirty="0"/>
          </a:p>
          <a:p>
            <a:pPr marL="0" indent="0">
              <a:buNone/>
            </a:pPr>
            <a:r>
              <a:rPr lang="zh-TW" altLang="en-US" dirty="0"/>
              <a:t>實際應用時，還會碰到這些挑戰</a:t>
            </a:r>
            <a:r>
              <a:rPr lang="en-US" altLang="zh-TW" dirty="0"/>
              <a:t>:</a:t>
            </a:r>
          </a:p>
          <a:p>
            <a:r>
              <a:rPr lang="zh-TW" altLang="en-US" dirty="0"/>
              <a:t>計算過程 </a:t>
            </a:r>
            <a:r>
              <a:rPr lang="en-US" altLang="zh-TW" dirty="0"/>
              <a:t>(</a:t>
            </a:r>
            <a:r>
              <a:rPr lang="zh-TW" altLang="en-US" dirty="0"/>
              <a:t>演算法</a:t>
            </a:r>
            <a:r>
              <a:rPr lang="en-US" altLang="zh-TW" dirty="0"/>
              <a:t>) </a:t>
            </a:r>
            <a:r>
              <a:rPr lang="zh-TW" altLang="en-US" dirty="0"/>
              <a:t>能應付實際的資料量嗎</a:t>
            </a:r>
            <a:r>
              <a:rPr lang="en-US" altLang="zh-TW" dirty="0"/>
              <a:t>?</a:t>
            </a:r>
            <a:r>
              <a:rPr lang="zh-TW" altLang="en-US" dirty="0"/>
              <a:t> </a:t>
            </a:r>
            <a:r>
              <a:rPr lang="en-US" altLang="zh-TW" dirty="0"/>
              <a:t>(</a:t>
            </a:r>
            <a:r>
              <a:rPr lang="zh-TW" altLang="en-US" dirty="0"/>
              <a:t>時間複雜度</a:t>
            </a:r>
            <a:r>
              <a:rPr lang="en-US" altLang="zh-TW" dirty="0"/>
              <a:t>)</a:t>
            </a:r>
          </a:p>
          <a:p>
            <a:r>
              <a:rPr lang="zh-TW" altLang="en-US" dirty="0"/>
              <a:t>計算流程 能應付即時回應的需求嗎</a:t>
            </a:r>
            <a:r>
              <a:rPr lang="en-US" altLang="zh-TW" dirty="0"/>
              <a:t>?</a:t>
            </a:r>
          </a:p>
          <a:p>
            <a:r>
              <a:rPr lang="zh-TW" altLang="en-US" dirty="0"/>
              <a:t>時間驅動 </a:t>
            </a:r>
            <a:r>
              <a:rPr lang="en-US" altLang="zh-TW" dirty="0"/>
              <a:t>vs </a:t>
            </a:r>
            <a:r>
              <a:rPr lang="zh-TW" altLang="en-US" dirty="0"/>
              <a:t>資料驅動 的差異</a:t>
            </a:r>
            <a:r>
              <a:rPr lang="en-US" altLang="zh-TW" dirty="0"/>
              <a:t>…</a:t>
            </a:r>
          </a:p>
          <a:p>
            <a:r>
              <a:rPr lang="zh-TW" altLang="en-US" dirty="0"/>
              <a:t>實際狀況可能會碰到的各種例外處理 </a:t>
            </a:r>
            <a:r>
              <a:rPr lang="en-US" altLang="zh-TW" dirty="0"/>
              <a:t>(</a:t>
            </a:r>
            <a:r>
              <a:rPr lang="zh-TW" altLang="en-US" dirty="0"/>
              <a:t>例如退貨，算錯等等</a:t>
            </a:r>
            <a:r>
              <a:rPr lang="en-US" altLang="zh-TW" dirty="0"/>
              <a:t>)</a:t>
            </a:r>
            <a:endParaRPr lang="en-US" dirty="0"/>
          </a:p>
        </p:txBody>
      </p:sp>
    </p:spTree>
    <p:extLst>
      <p:ext uri="{BB962C8B-B14F-4D97-AF65-F5344CB8AC3E}">
        <p14:creationId xmlns:p14="http://schemas.microsoft.com/office/powerpoint/2010/main" val="1653916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9697BD-AB45-4D60-A1F3-CA6623095638}"/>
              </a:ext>
            </a:extLst>
          </p:cNvPr>
          <p:cNvSpPr>
            <a:spLocks noGrp="1"/>
          </p:cNvSpPr>
          <p:nvPr>
            <p:ph type="title"/>
          </p:nvPr>
        </p:nvSpPr>
        <p:spPr/>
        <p:txBody>
          <a:bodyPr/>
          <a:lstStyle/>
          <a:p>
            <a:r>
              <a:rPr lang="zh-TW" altLang="en-US" dirty="0"/>
              <a:t>實際應用上的挑戰</a:t>
            </a:r>
            <a:r>
              <a:rPr lang="en-US" altLang="zh-TW" dirty="0"/>
              <a:t>…</a:t>
            </a:r>
            <a:endParaRPr lang="en-US" dirty="0"/>
          </a:p>
        </p:txBody>
      </p:sp>
      <p:sp>
        <p:nvSpPr>
          <p:cNvPr id="4" name="矩形: 圓角 3">
            <a:extLst>
              <a:ext uri="{FF2B5EF4-FFF2-40B4-BE49-F238E27FC236}">
                <a16:creationId xmlns:a16="http://schemas.microsoft.com/office/drawing/2014/main" id="{4CE951B6-DE38-4788-856F-445118B9D333}"/>
              </a:ext>
            </a:extLst>
          </p:cNvPr>
          <p:cNvSpPr/>
          <p:nvPr/>
        </p:nvSpPr>
        <p:spPr>
          <a:xfrm>
            <a:off x="838200" y="2003108"/>
            <a:ext cx="2910840" cy="990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dirty="0"/>
              <a:t>挑選商品</a:t>
            </a:r>
            <a:endParaRPr lang="en-US" altLang="zh-TW" dirty="0"/>
          </a:p>
          <a:p>
            <a:pPr algn="ctr"/>
            <a:r>
              <a:rPr lang="en-US" altLang="zh-TW" dirty="0"/>
              <a:t>(</a:t>
            </a:r>
            <a:r>
              <a:rPr lang="zh-TW" altLang="en-US" dirty="0"/>
              <a:t>放入購物車</a:t>
            </a:r>
            <a:r>
              <a:rPr lang="en-US" altLang="zh-TW" dirty="0"/>
              <a:t>)</a:t>
            </a:r>
            <a:endParaRPr lang="en-US" dirty="0"/>
          </a:p>
        </p:txBody>
      </p:sp>
      <p:sp>
        <p:nvSpPr>
          <p:cNvPr id="5" name="矩形: 圓角 4">
            <a:extLst>
              <a:ext uri="{FF2B5EF4-FFF2-40B4-BE49-F238E27FC236}">
                <a16:creationId xmlns:a16="http://schemas.microsoft.com/office/drawing/2014/main" id="{E2661EFB-5282-473F-8DA2-53DAE54ACB33}"/>
              </a:ext>
            </a:extLst>
          </p:cNvPr>
          <p:cNvSpPr/>
          <p:nvPr/>
        </p:nvSpPr>
        <p:spPr>
          <a:xfrm>
            <a:off x="4229100" y="2003108"/>
            <a:ext cx="2331720" cy="990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dirty="0"/>
              <a:t>結帳付款</a:t>
            </a:r>
            <a:endParaRPr lang="en-US" altLang="zh-TW" dirty="0"/>
          </a:p>
        </p:txBody>
      </p:sp>
      <p:sp>
        <p:nvSpPr>
          <p:cNvPr id="6" name="矩形: 圓角 5">
            <a:extLst>
              <a:ext uri="{FF2B5EF4-FFF2-40B4-BE49-F238E27FC236}">
                <a16:creationId xmlns:a16="http://schemas.microsoft.com/office/drawing/2014/main" id="{6885D270-66C8-479C-9561-FFFACBD41924}"/>
              </a:ext>
            </a:extLst>
          </p:cNvPr>
          <p:cNvSpPr/>
          <p:nvPr/>
        </p:nvSpPr>
        <p:spPr>
          <a:xfrm>
            <a:off x="838200" y="3681412"/>
            <a:ext cx="2910840" cy="9906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挑選商品</a:t>
            </a:r>
            <a:endParaRPr lang="en-US" altLang="zh-TW" dirty="0"/>
          </a:p>
          <a:p>
            <a:pPr algn="ctr"/>
            <a:r>
              <a:rPr lang="en-US" altLang="zh-TW" dirty="0"/>
              <a:t>(</a:t>
            </a:r>
            <a:r>
              <a:rPr lang="zh-TW" altLang="en-US" dirty="0"/>
              <a:t>放入購物車</a:t>
            </a:r>
            <a:r>
              <a:rPr lang="en-US" altLang="zh-TW" dirty="0"/>
              <a:t>)</a:t>
            </a:r>
            <a:endParaRPr lang="en-US" dirty="0"/>
          </a:p>
        </p:txBody>
      </p:sp>
      <p:sp>
        <p:nvSpPr>
          <p:cNvPr id="7" name="矩形: 圓角 6">
            <a:extLst>
              <a:ext uri="{FF2B5EF4-FFF2-40B4-BE49-F238E27FC236}">
                <a16:creationId xmlns:a16="http://schemas.microsoft.com/office/drawing/2014/main" id="{04BBCF98-495E-411D-A985-A4EA835EED14}"/>
              </a:ext>
            </a:extLst>
          </p:cNvPr>
          <p:cNvSpPr/>
          <p:nvPr/>
        </p:nvSpPr>
        <p:spPr>
          <a:xfrm>
            <a:off x="4229100" y="3681412"/>
            <a:ext cx="2331720" cy="9906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結帳付款</a:t>
            </a:r>
            <a:endParaRPr lang="en-US" altLang="zh-TW" dirty="0"/>
          </a:p>
        </p:txBody>
      </p:sp>
      <p:sp>
        <p:nvSpPr>
          <p:cNvPr id="8" name="矩形: 圓角 7">
            <a:extLst>
              <a:ext uri="{FF2B5EF4-FFF2-40B4-BE49-F238E27FC236}">
                <a16:creationId xmlns:a16="http://schemas.microsoft.com/office/drawing/2014/main" id="{867F6AF3-7632-4B13-82D4-CB85E084BF3A}"/>
              </a:ext>
            </a:extLst>
          </p:cNvPr>
          <p:cNvSpPr/>
          <p:nvPr/>
        </p:nvSpPr>
        <p:spPr>
          <a:xfrm>
            <a:off x="838200" y="4854892"/>
            <a:ext cx="2910840" cy="9906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a:t>不斷試算結帳金額、同時告知湊折扣的建議</a:t>
            </a:r>
            <a:r>
              <a:rPr lang="en-US" altLang="zh-TW" dirty="0"/>
              <a:t>…</a:t>
            </a:r>
            <a:endParaRPr lang="en-US" dirty="0"/>
          </a:p>
        </p:txBody>
      </p:sp>
      <p:sp>
        <p:nvSpPr>
          <p:cNvPr id="9" name="矩形: 圓角 8">
            <a:extLst>
              <a:ext uri="{FF2B5EF4-FFF2-40B4-BE49-F238E27FC236}">
                <a16:creationId xmlns:a16="http://schemas.microsoft.com/office/drawing/2014/main" id="{FE95755F-D259-4115-9C74-258381FE16BB}"/>
              </a:ext>
            </a:extLst>
          </p:cNvPr>
          <p:cNvSpPr/>
          <p:nvPr/>
        </p:nvSpPr>
        <p:spPr>
          <a:xfrm>
            <a:off x="4229100" y="4854892"/>
            <a:ext cx="2331720" cy="9906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a:t>修正購物車內容</a:t>
            </a:r>
            <a:endParaRPr lang="en-US" altLang="zh-TW" dirty="0"/>
          </a:p>
          <a:p>
            <a:pPr algn="ctr"/>
            <a:r>
              <a:rPr lang="en-US" dirty="0"/>
              <a:t>(</a:t>
            </a:r>
            <a:r>
              <a:rPr lang="zh-TW" altLang="en-US" dirty="0"/>
              <a:t>例</a:t>
            </a:r>
            <a:r>
              <a:rPr lang="en-US" altLang="zh-TW" dirty="0"/>
              <a:t>:</a:t>
            </a:r>
            <a:r>
              <a:rPr lang="zh-TW" altLang="en-US" dirty="0"/>
              <a:t> 加入買一送一</a:t>
            </a:r>
            <a:r>
              <a:rPr lang="en-US" altLang="zh-TW" dirty="0"/>
              <a:t>)</a:t>
            </a:r>
            <a:endParaRPr lang="en-US" dirty="0"/>
          </a:p>
        </p:txBody>
      </p:sp>
      <p:sp>
        <p:nvSpPr>
          <p:cNvPr id="10" name="矩形: 圓角 9">
            <a:extLst>
              <a:ext uri="{FF2B5EF4-FFF2-40B4-BE49-F238E27FC236}">
                <a16:creationId xmlns:a16="http://schemas.microsoft.com/office/drawing/2014/main" id="{7D47106F-1BED-4C6C-A561-EB4565846C94}"/>
              </a:ext>
            </a:extLst>
          </p:cNvPr>
          <p:cNvSpPr/>
          <p:nvPr/>
        </p:nvSpPr>
        <p:spPr>
          <a:xfrm>
            <a:off x="7040880" y="3681412"/>
            <a:ext cx="1676400" cy="9906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處理金流</a:t>
            </a:r>
            <a:endParaRPr lang="en-US" altLang="zh-TW" dirty="0"/>
          </a:p>
        </p:txBody>
      </p:sp>
      <p:sp>
        <p:nvSpPr>
          <p:cNvPr id="11" name="矩形: 圓角 10">
            <a:extLst>
              <a:ext uri="{FF2B5EF4-FFF2-40B4-BE49-F238E27FC236}">
                <a16:creationId xmlns:a16="http://schemas.microsoft.com/office/drawing/2014/main" id="{FBE798B8-A4C5-4233-82BB-25F16AECD251}"/>
              </a:ext>
            </a:extLst>
          </p:cNvPr>
          <p:cNvSpPr/>
          <p:nvPr/>
        </p:nvSpPr>
        <p:spPr>
          <a:xfrm>
            <a:off x="9197340" y="3681412"/>
            <a:ext cx="1676400" cy="9906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配送</a:t>
            </a:r>
            <a:endParaRPr lang="en-US" altLang="zh-TW" dirty="0"/>
          </a:p>
        </p:txBody>
      </p:sp>
      <p:sp>
        <p:nvSpPr>
          <p:cNvPr id="12" name="矩形: 圓角 11">
            <a:extLst>
              <a:ext uri="{FF2B5EF4-FFF2-40B4-BE49-F238E27FC236}">
                <a16:creationId xmlns:a16="http://schemas.microsoft.com/office/drawing/2014/main" id="{B5267FC8-C147-48DD-8352-C5CEA04028DB}"/>
              </a:ext>
            </a:extLst>
          </p:cNvPr>
          <p:cNvSpPr/>
          <p:nvPr/>
        </p:nvSpPr>
        <p:spPr>
          <a:xfrm>
            <a:off x="11422380" y="3681412"/>
            <a:ext cx="1676400" cy="9906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TW" dirty="0"/>
              <a:t>…….</a:t>
            </a:r>
          </a:p>
        </p:txBody>
      </p:sp>
      <p:sp>
        <p:nvSpPr>
          <p:cNvPr id="13" name="矩形: 圓角 12">
            <a:extLst>
              <a:ext uri="{FF2B5EF4-FFF2-40B4-BE49-F238E27FC236}">
                <a16:creationId xmlns:a16="http://schemas.microsoft.com/office/drawing/2014/main" id="{0BF1BADF-11AF-428F-89B5-A5C58F98AB6A}"/>
              </a:ext>
            </a:extLst>
          </p:cNvPr>
          <p:cNvSpPr/>
          <p:nvPr/>
        </p:nvSpPr>
        <p:spPr>
          <a:xfrm>
            <a:off x="7040880" y="4854892"/>
            <a:ext cx="4930140" cy="9906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a:t>處理付款失敗、配送失敗、退貨等等議題</a:t>
            </a:r>
            <a:endParaRPr lang="en-US" dirty="0"/>
          </a:p>
        </p:txBody>
      </p:sp>
      <p:sp>
        <p:nvSpPr>
          <p:cNvPr id="14" name="箭號: 向右 13">
            <a:extLst>
              <a:ext uri="{FF2B5EF4-FFF2-40B4-BE49-F238E27FC236}">
                <a16:creationId xmlns:a16="http://schemas.microsoft.com/office/drawing/2014/main" id="{A33A11E0-3317-4AD1-A4C0-2E6B92E06C10}"/>
              </a:ext>
            </a:extLst>
          </p:cNvPr>
          <p:cNvSpPr/>
          <p:nvPr/>
        </p:nvSpPr>
        <p:spPr>
          <a:xfrm>
            <a:off x="3855720" y="2205038"/>
            <a:ext cx="335280" cy="58674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箭號: 向右 14">
            <a:extLst>
              <a:ext uri="{FF2B5EF4-FFF2-40B4-BE49-F238E27FC236}">
                <a16:creationId xmlns:a16="http://schemas.microsoft.com/office/drawing/2014/main" id="{3D658A35-E2B9-4882-BAC6-D40DBAB93A3E}"/>
              </a:ext>
            </a:extLst>
          </p:cNvPr>
          <p:cNvSpPr/>
          <p:nvPr/>
        </p:nvSpPr>
        <p:spPr>
          <a:xfrm>
            <a:off x="3855720" y="3883342"/>
            <a:ext cx="335280" cy="58674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箭號: 向右 15">
            <a:extLst>
              <a:ext uri="{FF2B5EF4-FFF2-40B4-BE49-F238E27FC236}">
                <a16:creationId xmlns:a16="http://schemas.microsoft.com/office/drawing/2014/main" id="{D6182FA0-7F16-4E6A-A91D-60D4D3A4376E}"/>
              </a:ext>
            </a:extLst>
          </p:cNvPr>
          <p:cNvSpPr/>
          <p:nvPr/>
        </p:nvSpPr>
        <p:spPr>
          <a:xfrm>
            <a:off x="6633210" y="3883342"/>
            <a:ext cx="335280" cy="58674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箭號: 向右 16">
            <a:extLst>
              <a:ext uri="{FF2B5EF4-FFF2-40B4-BE49-F238E27FC236}">
                <a16:creationId xmlns:a16="http://schemas.microsoft.com/office/drawing/2014/main" id="{F202874D-2BCD-49E5-BA66-3E96D1803146}"/>
              </a:ext>
            </a:extLst>
          </p:cNvPr>
          <p:cNvSpPr/>
          <p:nvPr/>
        </p:nvSpPr>
        <p:spPr>
          <a:xfrm>
            <a:off x="8789670" y="3883342"/>
            <a:ext cx="335280" cy="58674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箭號: 向右 17">
            <a:extLst>
              <a:ext uri="{FF2B5EF4-FFF2-40B4-BE49-F238E27FC236}">
                <a16:creationId xmlns:a16="http://schemas.microsoft.com/office/drawing/2014/main" id="{9F5CF729-BD8B-49DF-8C73-45833AE00B45}"/>
              </a:ext>
            </a:extLst>
          </p:cNvPr>
          <p:cNvSpPr/>
          <p:nvPr/>
        </p:nvSpPr>
        <p:spPr>
          <a:xfrm>
            <a:off x="11018520" y="3883342"/>
            <a:ext cx="335280" cy="58674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矩形 18">
            <a:extLst>
              <a:ext uri="{FF2B5EF4-FFF2-40B4-BE49-F238E27FC236}">
                <a16:creationId xmlns:a16="http://schemas.microsoft.com/office/drawing/2014/main" id="{5292D5AE-D314-48CB-9A59-7AA961162FEB}"/>
              </a:ext>
            </a:extLst>
          </p:cNvPr>
          <p:cNvSpPr/>
          <p:nvPr/>
        </p:nvSpPr>
        <p:spPr>
          <a:xfrm>
            <a:off x="-1360170" y="3508058"/>
            <a:ext cx="14912340" cy="3589020"/>
          </a:xfrm>
          <a:prstGeom prst="rect">
            <a:avLst/>
          </a:prstGeom>
          <a:solidFill>
            <a:srgbClr val="3A2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32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8CC802-2EB6-45AA-B55E-63675581C2B4}"/>
              </a:ext>
            </a:extLst>
          </p:cNvPr>
          <p:cNvSpPr>
            <a:spLocks noGrp="1"/>
          </p:cNvSpPr>
          <p:nvPr>
            <p:ph type="title"/>
          </p:nvPr>
        </p:nvSpPr>
        <p:spPr/>
        <p:txBody>
          <a:bodyPr/>
          <a:lstStyle/>
          <a:p>
            <a:r>
              <a:rPr lang="en-US" altLang="zh-TW" dirty="0"/>
              <a:t>Q:</a:t>
            </a:r>
            <a:r>
              <a:rPr lang="zh-TW" altLang="en-US" dirty="0"/>
              <a:t> 你的設計 </a:t>
            </a:r>
            <a:r>
              <a:rPr lang="en-US" altLang="zh-TW" dirty="0"/>
              <a:t>(modeling) </a:t>
            </a:r>
            <a:r>
              <a:rPr lang="zh-TW" altLang="en-US" dirty="0"/>
              <a:t>足夠能應付嗎</a:t>
            </a:r>
            <a:r>
              <a:rPr lang="en-US" altLang="zh-TW" dirty="0"/>
              <a:t>?</a:t>
            </a:r>
            <a:endParaRPr lang="en-US" dirty="0"/>
          </a:p>
        </p:txBody>
      </p:sp>
      <p:sp>
        <p:nvSpPr>
          <p:cNvPr id="3" name="內容版面配置區 2">
            <a:extLst>
              <a:ext uri="{FF2B5EF4-FFF2-40B4-BE49-F238E27FC236}">
                <a16:creationId xmlns:a16="http://schemas.microsoft.com/office/drawing/2014/main" id="{A3D3EA3E-0AD8-4491-A4A8-F6BD2136626C}"/>
              </a:ext>
            </a:extLst>
          </p:cNvPr>
          <p:cNvSpPr>
            <a:spLocks noGrp="1"/>
          </p:cNvSpPr>
          <p:nvPr>
            <p:ph idx="1"/>
          </p:nvPr>
        </p:nvSpPr>
        <p:spPr/>
        <p:txBody>
          <a:bodyPr>
            <a:normAutofit fontScale="85000" lnSpcReduction="20000"/>
          </a:bodyPr>
          <a:lstStyle/>
          <a:p>
            <a:pPr marL="0" indent="0">
              <a:buNone/>
            </a:pPr>
            <a:r>
              <a:rPr lang="zh-TW" altLang="en-US" dirty="0"/>
              <a:t>抽象化</a:t>
            </a:r>
            <a:r>
              <a:rPr lang="en-US" altLang="zh-TW" dirty="0"/>
              <a:t>:</a:t>
            </a:r>
            <a:r>
              <a:rPr lang="zh-TW" altLang="en-US" dirty="0"/>
              <a:t> 求</a:t>
            </a:r>
            <a:r>
              <a:rPr lang="zh-TW" altLang="en-US" b="1" dirty="0">
                <a:solidFill>
                  <a:srgbClr val="FFFF00"/>
                </a:solidFill>
              </a:rPr>
              <a:t>解</a:t>
            </a:r>
            <a:r>
              <a:rPr lang="zh-TW" altLang="en-US" dirty="0"/>
              <a:t>的過程 </a:t>
            </a:r>
            <a:r>
              <a:rPr lang="en-US" altLang="zh-TW" dirty="0"/>
              <a:t>=&gt;</a:t>
            </a:r>
            <a:r>
              <a:rPr lang="zh-TW" altLang="en-US" dirty="0"/>
              <a:t> 集中設計</a:t>
            </a:r>
            <a:r>
              <a:rPr lang="zh-TW" altLang="en-US" b="1" dirty="0">
                <a:solidFill>
                  <a:srgbClr val="FFFF00"/>
                </a:solidFill>
              </a:rPr>
              <a:t>需要的功能 </a:t>
            </a:r>
            <a:r>
              <a:rPr lang="en-US" altLang="zh-TW" dirty="0"/>
              <a:t>=&gt;</a:t>
            </a:r>
            <a:r>
              <a:rPr lang="zh-TW" altLang="en-US" dirty="0"/>
              <a:t> 保留</a:t>
            </a:r>
            <a:r>
              <a:rPr lang="zh-TW" altLang="en-US" b="1" dirty="0">
                <a:solidFill>
                  <a:srgbClr val="FFFF00"/>
                </a:solidFill>
              </a:rPr>
              <a:t>重要的特徵</a:t>
            </a:r>
            <a:endParaRPr lang="en-US" altLang="zh-TW" b="1" dirty="0">
              <a:solidFill>
                <a:srgbClr val="FFFF00"/>
              </a:solidFill>
            </a:endParaRPr>
          </a:p>
          <a:p>
            <a:pPr marL="0" indent="0">
              <a:buNone/>
            </a:pPr>
            <a:endParaRPr lang="en-US" dirty="0"/>
          </a:p>
          <a:p>
            <a:pPr marL="0" indent="0">
              <a:buNone/>
            </a:pPr>
            <a:r>
              <a:rPr lang="zh-TW" altLang="en-US" dirty="0"/>
              <a:t>解</a:t>
            </a:r>
            <a:r>
              <a:rPr lang="en-US" altLang="zh-TW" dirty="0"/>
              <a:t>:</a:t>
            </a:r>
            <a:r>
              <a:rPr lang="zh-TW" altLang="en-US" dirty="0"/>
              <a:t> 計算引擎 </a:t>
            </a:r>
            <a:r>
              <a:rPr lang="en-US" altLang="zh-TW" dirty="0"/>
              <a:t>(</a:t>
            </a:r>
            <a:r>
              <a:rPr lang="en-US" altLang="zh-TW" dirty="0">
                <a:solidFill>
                  <a:schemeClr val="accent5"/>
                </a:solidFill>
              </a:rPr>
              <a:t>POS</a:t>
            </a:r>
            <a:r>
              <a:rPr lang="en-US" altLang="zh-TW" dirty="0"/>
              <a:t>)</a:t>
            </a:r>
          </a:p>
          <a:p>
            <a:pPr marL="0" indent="0">
              <a:buNone/>
            </a:pPr>
            <a:endParaRPr lang="en-US" dirty="0"/>
          </a:p>
          <a:p>
            <a:pPr marL="0" indent="0">
              <a:buNone/>
            </a:pPr>
            <a:r>
              <a:rPr lang="zh-TW" altLang="en-US" dirty="0"/>
              <a:t>需要的功能</a:t>
            </a:r>
            <a:r>
              <a:rPr lang="en-US" altLang="zh-TW" dirty="0"/>
              <a:t>:</a:t>
            </a:r>
            <a:r>
              <a:rPr lang="zh-TW" altLang="en-US" dirty="0"/>
              <a:t> </a:t>
            </a:r>
            <a:endParaRPr lang="en-US" altLang="zh-TW" dirty="0"/>
          </a:p>
          <a:p>
            <a:pPr>
              <a:buFontTx/>
              <a:buChar char="-"/>
            </a:pPr>
            <a:r>
              <a:rPr lang="zh-TW" altLang="en-US" dirty="0"/>
              <a:t>輸入</a:t>
            </a:r>
            <a:r>
              <a:rPr lang="en-US" altLang="zh-TW" dirty="0"/>
              <a:t>: </a:t>
            </a:r>
            <a:r>
              <a:rPr lang="zh-TW" altLang="en-US" dirty="0"/>
              <a:t>購物車 </a:t>
            </a:r>
            <a:r>
              <a:rPr lang="en-US" altLang="zh-TW" dirty="0"/>
              <a:t>(</a:t>
            </a:r>
            <a:r>
              <a:rPr lang="en-US" altLang="zh-TW" dirty="0" err="1">
                <a:solidFill>
                  <a:schemeClr val="accent5"/>
                </a:solidFill>
              </a:rPr>
              <a:t>CartContext</a:t>
            </a:r>
            <a:r>
              <a:rPr lang="en-US" altLang="zh-TW" dirty="0"/>
              <a:t>)</a:t>
            </a:r>
          </a:p>
          <a:p>
            <a:pPr>
              <a:buFontTx/>
              <a:buChar char="-"/>
            </a:pPr>
            <a:r>
              <a:rPr lang="zh-TW" altLang="en-US" dirty="0"/>
              <a:t>輸出</a:t>
            </a:r>
            <a:r>
              <a:rPr lang="en-US" altLang="zh-TW" dirty="0"/>
              <a:t>: </a:t>
            </a:r>
            <a:r>
              <a:rPr lang="zh-TW" altLang="en-US" dirty="0"/>
              <a:t>結帳結果，結帳提示 </a:t>
            </a:r>
            <a:r>
              <a:rPr lang="en-US" altLang="zh-TW" dirty="0"/>
              <a:t>(</a:t>
            </a:r>
            <a:r>
              <a:rPr lang="en-US" altLang="zh-TW" dirty="0">
                <a:solidFill>
                  <a:schemeClr val="accent5"/>
                </a:solidFill>
              </a:rPr>
              <a:t>Discount</a:t>
            </a:r>
            <a:r>
              <a:rPr lang="en-US" altLang="zh-TW" dirty="0"/>
              <a:t>)</a:t>
            </a:r>
          </a:p>
          <a:p>
            <a:pPr marL="0" indent="0">
              <a:buNone/>
            </a:pPr>
            <a:endParaRPr lang="en-US" dirty="0"/>
          </a:p>
          <a:p>
            <a:pPr marL="0" indent="0">
              <a:buNone/>
            </a:pPr>
            <a:r>
              <a:rPr lang="zh-TW" altLang="en-US" dirty="0"/>
              <a:t>重要的特徵</a:t>
            </a:r>
            <a:r>
              <a:rPr lang="en-US" altLang="zh-TW" dirty="0"/>
              <a:t>:</a:t>
            </a:r>
          </a:p>
          <a:p>
            <a:pPr>
              <a:buFontTx/>
              <a:buChar char="-"/>
            </a:pPr>
            <a:r>
              <a:rPr lang="zh-TW" altLang="en-US" dirty="0"/>
              <a:t>能不斷重複執行</a:t>
            </a:r>
            <a:endParaRPr lang="en-US" altLang="zh-TW" dirty="0"/>
          </a:p>
          <a:p>
            <a:pPr>
              <a:buFontTx/>
              <a:buChar char="-"/>
            </a:pPr>
            <a:r>
              <a:rPr lang="zh-TW" altLang="en-US" dirty="0"/>
              <a:t>輸出結果必須能滿足各階段需求 </a:t>
            </a:r>
            <a:r>
              <a:rPr lang="en-US" altLang="zh-TW" dirty="0"/>
              <a:t>(</a:t>
            </a:r>
            <a:r>
              <a:rPr lang="zh-TW" altLang="en-US" dirty="0"/>
              <a:t>加購提示，退貨時如何處理折扣提示</a:t>
            </a:r>
            <a:r>
              <a:rPr lang="en-US" altLang="zh-TW" dirty="0"/>
              <a:t>…)</a:t>
            </a:r>
          </a:p>
        </p:txBody>
      </p:sp>
    </p:spTree>
    <p:extLst>
      <p:ext uri="{BB962C8B-B14F-4D97-AF65-F5344CB8AC3E}">
        <p14:creationId xmlns:p14="http://schemas.microsoft.com/office/powerpoint/2010/main" val="2955202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E86F83-5A26-4C8B-A680-5BEC1316F1E2}"/>
              </a:ext>
            </a:extLst>
          </p:cNvPr>
          <p:cNvSpPr>
            <a:spLocks noGrp="1"/>
          </p:cNvSpPr>
          <p:nvPr>
            <p:ph type="title"/>
          </p:nvPr>
        </p:nvSpPr>
        <p:spPr/>
        <p:txBody>
          <a:bodyPr/>
          <a:lstStyle/>
          <a:p>
            <a:r>
              <a:rPr lang="zh-TW" altLang="en-US" dirty="0"/>
              <a:t>刻意練習</a:t>
            </a:r>
            <a:r>
              <a:rPr lang="en-US" altLang="zh-TW" dirty="0"/>
              <a:t>:</a:t>
            </a:r>
            <a:r>
              <a:rPr lang="zh-TW" altLang="en-US" dirty="0"/>
              <a:t> </a:t>
            </a:r>
            <a:r>
              <a:rPr lang="zh-TW" altLang="en-US" sz="3600" dirty="0"/>
              <a:t>善用 </a:t>
            </a:r>
            <a:r>
              <a:rPr lang="en-US" altLang="zh-TW" sz="3600" dirty="0"/>
              <a:t>POC </a:t>
            </a:r>
            <a:r>
              <a:rPr lang="zh-TW" altLang="en-US" sz="3600" dirty="0"/>
              <a:t>盡早確認設計，不斷修正</a:t>
            </a:r>
            <a:endParaRPr lang="en-US" dirty="0"/>
          </a:p>
        </p:txBody>
      </p:sp>
      <p:sp>
        <p:nvSpPr>
          <p:cNvPr id="3" name="內容版面配置區 2">
            <a:extLst>
              <a:ext uri="{FF2B5EF4-FFF2-40B4-BE49-F238E27FC236}">
                <a16:creationId xmlns:a16="http://schemas.microsoft.com/office/drawing/2014/main" id="{F9F1A68D-63C4-4042-A3A8-53761295C336}"/>
              </a:ext>
            </a:extLst>
          </p:cNvPr>
          <p:cNvSpPr>
            <a:spLocks noGrp="1"/>
          </p:cNvSpPr>
          <p:nvPr>
            <p:ph idx="1"/>
          </p:nvPr>
        </p:nvSpPr>
        <p:spPr/>
        <p:txBody>
          <a:bodyPr>
            <a:normAutofit lnSpcReduction="10000"/>
          </a:bodyPr>
          <a:lstStyle/>
          <a:p>
            <a:pPr marL="0" indent="0">
              <a:buNone/>
            </a:pPr>
            <a:r>
              <a:rPr lang="zh-TW" altLang="en-US" dirty="0"/>
              <a:t>獲得經驗的過程，通常是這樣</a:t>
            </a:r>
            <a:r>
              <a:rPr lang="en-US" altLang="zh-TW" dirty="0"/>
              <a:t>:</a:t>
            </a:r>
          </a:p>
          <a:p>
            <a:pPr marL="0" indent="0">
              <a:buNone/>
            </a:pPr>
            <a:endParaRPr lang="en-US" dirty="0"/>
          </a:p>
          <a:p>
            <a:pPr marL="514350" indent="-514350">
              <a:buAutoNum type="arabicPeriod"/>
            </a:pPr>
            <a:r>
              <a:rPr lang="zh-TW" altLang="en-US" dirty="0"/>
              <a:t>我有一個很好的</a:t>
            </a:r>
            <a:r>
              <a:rPr lang="zh-TW" altLang="en-US" b="1" dirty="0">
                <a:solidFill>
                  <a:srgbClr val="FFFF00"/>
                </a:solidFill>
              </a:rPr>
              <a:t>設計</a:t>
            </a:r>
            <a:r>
              <a:rPr lang="en-US" altLang="zh-TW" dirty="0"/>
              <a:t>…</a:t>
            </a:r>
          </a:p>
          <a:p>
            <a:pPr marL="514350" indent="-514350">
              <a:buAutoNum type="arabicPeriod"/>
            </a:pPr>
            <a:r>
              <a:rPr lang="zh-TW" altLang="en-US" dirty="0"/>
              <a:t>我設計出第一版概念驗證的 </a:t>
            </a:r>
            <a:r>
              <a:rPr lang="en-US" altLang="zh-TW" dirty="0"/>
              <a:t>code (</a:t>
            </a:r>
            <a:r>
              <a:rPr lang="en-US" altLang="zh-TW" b="1" dirty="0">
                <a:solidFill>
                  <a:srgbClr val="FFFF00"/>
                </a:solidFill>
              </a:rPr>
              <a:t>POC</a:t>
            </a:r>
            <a:r>
              <a:rPr lang="en-US" altLang="zh-TW" dirty="0"/>
              <a:t>) …</a:t>
            </a:r>
          </a:p>
          <a:p>
            <a:pPr marL="514350" indent="-514350">
              <a:buAutoNum type="arabicPeriod"/>
            </a:pPr>
            <a:r>
              <a:rPr lang="zh-TW" altLang="en-US" dirty="0"/>
              <a:t>我打造一個 </a:t>
            </a:r>
            <a:r>
              <a:rPr lang="en-US" altLang="zh-TW" b="1" dirty="0">
                <a:solidFill>
                  <a:srgbClr val="FFFF00"/>
                </a:solidFill>
              </a:rPr>
              <a:t>Prototype</a:t>
            </a:r>
            <a:r>
              <a:rPr lang="en-US" altLang="zh-TW" dirty="0"/>
              <a:t> </a:t>
            </a:r>
            <a:r>
              <a:rPr lang="zh-TW" altLang="en-US" dirty="0"/>
              <a:t>真正跑完關鍵流程 </a:t>
            </a:r>
            <a:r>
              <a:rPr lang="en-US" altLang="zh-TW" dirty="0"/>
              <a:t>…</a:t>
            </a:r>
          </a:p>
          <a:p>
            <a:pPr marL="514350" indent="-514350">
              <a:buAutoNum type="arabicPeriod"/>
            </a:pPr>
            <a:r>
              <a:rPr lang="zh-TW" altLang="en-US" dirty="0"/>
              <a:t>實際用在真正的開發專案身上，並且把關鍵流程寫成</a:t>
            </a:r>
            <a:r>
              <a:rPr lang="zh-TW" altLang="en-US" b="1" dirty="0">
                <a:solidFill>
                  <a:srgbClr val="FFFF00"/>
                </a:solidFill>
              </a:rPr>
              <a:t>測試</a:t>
            </a:r>
            <a:r>
              <a:rPr lang="en-US" altLang="zh-TW" dirty="0"/>
              <a:t>…</a:t>
            </a:r>
          </a:p>
          <a:p>
            <a:pPr marL="514350" indent="-514350">
              <a:buAutoNum type="arabicPeriod"/>
            </a:pPr>
            <a:endParaRPr lang="en-US" dirty="0"/>
          </a:p>
          <a:p>
            <a:pPr marL="0" indent="0">
              <a:buNone/>
            </a:pPr>
            <a:r>
              <a:rPr lang="zh-TW" altLang="en-US" dirty="0"/>
              <a:t>最好的練習方式</a:t>
            </a:r>
            <a:r>
              <a:rPr lang="en-US" altLang="zh-TW" dirty="0"/>
              <a:t>: </a:t>
            </a:r>
            <a:r>
              <a:rPr lang="zh-TW" altLang="en-US" dirty="0"/>
              <a:t>自己找題目，用 </a:t>
            </a:r>
            <a:r>
              <a:rPr lang="en-US" altLang="zh-TW" dirty="0"/>
              <a:t>(3) </a:t>
            </a:r>
            <a:r>
              <a:rPr lang="zh-TW" altLang="en-US" dirty="0"/>
              <a:t>來練習。因為 </a:t>
            </a:r>
            <a:r>
              <a:rPr lang="en-US" altLang="zh-TW" dirty="0"/>
              <a:t>(3) </a:t>
            </a:r>
            <a:r>
              <a:rPr lang="zh-TW" altLang="en-US" dirty="0"/>
              <a:t>是真正能做到隱藏細節，卻又最貼近實際需求的場景。</a:t>
            </a:r>
            <a:endParaRPr lang="en-US" dirty="0"/>
          </a:p>
        </p:txBody>
      </p:sp>
    </p:spTree>
    <p:extLst>
      <p:ext uri="{BB962C8B-B14F-4D97-AF65-F5344CB8AC3E}">
        <p14:creationId xmlns:p14="http://schemas.microsoft.com/office/powerpoint/2010/main" val="385067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8D8B9A-2389-4D16-96AD-4B525214FCAE}"/>
              </a:ext>
            </a:extLst>
          </p:cNvPr>
          <p:cNvSpPr>
            <a:spLocks noGrp="1"/>
          </p:cNvSpPr>
          <p:nvPr>
            <p:ph type="title"/>
          </p:nvPr>
        </p:nvSpPr>
        <p:spPr/>
        <p:txBody>
          <a:bodyPr/>
          <a:lstStyle/>
          <a:p>
            <a:r>
              <a:rPr lang="en-US" dirty="0"/>
              <a:t>Q: </a:t>
            </a:r>
            <a:r>
              <a:rPr lang="zh-TW" altLang="en-US" dirty="0"/>
              <a:t>刷題</a:t>
            </a:r>
            <a:r>
              <a:rPr lang="zh-TW" altLang="en-US" sz="3600" dirty="0"/>
              <a:t> </a:t>
            </a:r>
            <a:r>
              <a:rPr lang="en-US" altLang="zh-TW" sz="3600" dirty="0"/>
              <a:t>(ex: </a:t>
            </a:r>
            <a:r>
              <a:rPr lang="en-US" altLang="zh-TW" sz="3600" dirty="0" err="1"/>
              <a:t>LeetCode</a:t>
            </a:r>
            <a:r>
              <a:rPr lang="en-US" altLang="zh-TW" sz="3600" dirty="0"/>
              <a:t>) </a:t>
            </a:r>
            <a:r>
              <a:rPr lang="zh-TW" altLang="en-US" dirty="0"/>
              <a:t>是個好的練習方式嗎</a:t>
            </a:r>
            <a:r>
              <a:rPr lang="en-US" altLang="zh-TW" dirty="0"/>
              <a:t>?</a:t>
            </a:r>
            <a:endParaRPr lang="en-US" dirty="0"/>
          </a:p>
        </p:txBody>
      </p:sp>
      <p:sp>
        <p:nvSpPr>
          <p:cNvPr id="3" name="內容版面配置區 2">
            <a:extLst>
              <a:ext uri="{FF2B5EF4-FFF2-40B4-BE49-F238E27FC236}">
                <a16:creationId xmlns:a16="http://schemas.microsoft.com/office/drawing/2014/main" id="{E7CDD73A-B53E-4406-BE39-46FE107B3061}"/>
              </a:ext>
            </a:extLst>
          </p:cNvPr>
          <p:cNvSpPr>
            <a:spLocks noGrp="1"/>
          </p:cNvSpPr>
          <p:nvPr>
            <p:ph idx="1"/>
          </p:nvPr>
        </p:nvSpPr>
        <p:spPr/>
        <p:txBody>
          <a:bodyPr>
            <a:normAutofit fontScale="92500" lnSpcReduction="10000"/>
          </a:bodyPr>
          <a:lstStyle/>
          <a:p>
            <a:pPr marL="0" indent="0">
              <a:buNone/>
            </a:pPr>
            <a:r>
              <a:rPr lang="zh-TW" altLang="en-US" dirty="0"/>
              <a:t>刷題的優點</a:t>
            </a:r>
            <a:r>
              <a:rPr lang="en-US" altLang="zh-TW" dirty="0"/>
              <a:t>:</a:t>
            </a:r>
          </a:p>
          <a:p>
            <a:pPr>
              <a:buFontTx/>
              <a:buChar char="-"/>
            </a:pPr>
            <a:r>
              <a:rPr lang="zh-TW" altLang="en-US" dirty="0"/>
              <a:t>演算法</a:t>
            </a:r>
            <a:r>
              <a:rPr lang="en-US" altLang="zh-TW" dirty="0"/>
              <a:t>: </a:t>
            </a:r>
            <a:r>
              <a:rPr lang="zh-TW" altLang="en-US" dirty="0"/>
              <a:t>明確的讓你知道你程式碼寫法好不好 </a:t>
            </a:r>
            <a:r>
              <a:rPr lang="en-US" altLang="zh-TW" dirty="0"/>
              <a:t>(</a:t>
            </a:r>
            <a:r>
              <a:rPr lang="zh-TW" altLang="en-US" dirty="0"/>
              <a:t>正確性、複雜度</a:t>
            </a:r>
            <a:r>
              <a:rPr lang="en-US" altLang="zh-TW" dirty="0"/>
              <a:t>)</a:t>
            </a:r>
          </a:p>
          <a:p>
            <a:pPr>
              <a:buFontTx/>
              <a:buChar char="-"/>
            </a:pPr>
            <a:r>
              <a:rPr lang="zh-TW" altLang="en-US" dirty="0"/>
              <a:t>題庫很廣；可以應付 </a:t>
            </a:r>
            <a:r>
              <a:rPr lang="en-US" altLang="zh-TW" dirty="0"/>
              <a:t>FAANG</a:t>
            </a:r>
            <a:r>
              <a:rPr lang="zh-TW" altLang="en-US" dirty="0"/>
              <a:t> 的面試 </a:t>
            </a:r>
            <a:r>
              <a:rPr lang="en-US" altLang="zh-TW" dirty="0"/>
              <a:t>(</a:t>
            </a:r>
            <a:r>
              <a:rPr lang="zh-TW" altLang="en-US" dirty="0"/>
              <a:t>誤</a:t>
            </a:r>
            <a:endParaRPr lang="en-US" altLang="zh-TW" dirty="0"/>
          </a:p>
          <a:p>
            <a:pPr>
              <a:buFontTx/>
              <a:buChar char="-"/>
            </a:pPr>
            <a:endParaRPr lang="en-US" dirty="0"/>
          </a:p>
          <a:p>
            <a:pPr marL="0" indent="0">
              <a:buNone/>
            </a:pPr>
            <a:r>
              <a:rPr lang="zh-TW" altLang="en-US" dirty="0"/>
              <a:t>但是</a:t>
            </a:r>
            <a:r>
              <a:rPr lang="en-US" altLang="zh-TW" dirty="0"/>
              <a:t>…</a:t>
            </a:r>
          </a:p>
          <a:p>
            <a:pPr>
              <a:buFontTx/>
              <a:buChar char="-"/>
            </a:pPr>
            <a:r>
              <a:rPr lang="zh-TW" altLang="en-US" dirty="0"/>
              <a:t>工作上碰到的應用題，在 </a:t>
            </a:r>
            <a:r>
              <a:rPr lang="en-US" altLang="zh-TW" dirty="0" err="1"/>
              <a:t>LeetCode</a:t>
            </a:r>
            <a:r>
              <a:rPr lang="en-US" altLang="zh-TW" dirty="0"/>
              <a:t> </a:t>
            </a:r>
            <a:r>
              <a:rPr lang="zh-TW" altLang="en-US" dirty="0"/>
              <a:t>上都找不到</a:t>
            </a:r>
            <a:endParaRPr lang="en-US" altLang="zh-TW" dirty="0"/>
          </a:p>
          <a:p>
            <a:pPr>
              <a:buFontTx/>
              <a:buChar char="-"/>
            </a:pPr>
            <a:r>
              <a:rPr lang="zh-TW" altLang="en-US" dirty="0"/>
              <a:t>難題都是 </a:t>
            </a:r>
            <a:r>
              <a:rPr lang="en-US" altLang="zh-TW" dirty="0"/>
              <a:t>“</a:t>
            </a:r>
            <a:r>
              <a:rPr lang="zh-TW" altLang="en-US" dirty="0"/>
              <a:t>你該用什麼演算法</a:t>
            </a:r>
            <a:r>
              <a:rPr lang="en-US" altLang="zh-TW" dirty="0"/>
              <a:t>”</a:t>
            </a:r>
            <a:r>
              <a:rPr lang="zh-TW" altLang="en-US" dirty="0"/>
              <a:t>，或是 </a:t>
            </a:r>
            <a:r>
              <a:rPr lang="en-US" altLang="zh-TW" dirty="0"/>
              <a:t>“</a:t>
            </a:r>
            <a:r>
              <a:rPr lang="zh-TW" altLang="en-US" dirty="0"/>
              <a:t>你該挑什麼演算法</a:t>
            </a:r>
            <a:r>
              <a:rPr lang="en-US" altLang="zh-TW" dirty="0"/>
              <a:t>”</a:t>
            </a:r>
            <a:r>
              <a:rPr lang="zh-TW" altLang="en-US" dirty="0"/>
              <a:t> </a:t>
            </a:r>
            <a:r>
              <a:rPr lang="en-US" altLang="zh-TW" dirty="0"/>
              <a:t>…</a:t>
            </a:r>
          </a:p>
          <a:p>
            <a:pPr marL="0" indent="0">
              <a:buNone/>
            </a:pPr>
            <a:endParaRPr lang="en-US" dirty="0"/>
          </a:p>
          <a:p>
            <a:pPr marL="0" indent="0">
              <a:buNone/>
            </a:pPr>
            <a:r>
              <a:rPr lang="zh-TW" altLang="en-US" dirty="0"/>
              <a:t>所以</a:t>
            </a:r>
            <a:r>
              <a:rPr lang="en-US" altLang="zh-TW" dirty="0"/>
              <a:t>:</a:t>
            </a:r>
            <a:r>
              <a:rPr lang="zh-TW" altLang="en-US" dirty="0"/>
              <a:t> </a:t>
            </a:r>
            <a:r>
              <a:rPr lang="en-US" altLang="zh-TW" dirty="0"/>
              <a:t>	</a:t>
            </a:r>
            <a:r>
              <a:rPr lang="zh-TW" altLang="en-US" b="1" dirty="0">
                <a:solidFill>
                  <a:srgbClr val="FFFF00"/>
                </a:solidFill>
              </a:rPr>
              <a:t>如果你是 </a:t>
            </a:r>
            <a:r>
              <a:rPr lang="en-US" altLang="zh-TW" b="1" dirty="0">
                <a:solidFill>
                  <a:srgbClr val="FFFF00"/>
                </a:solidFill>
              </a:rPr>
              <a:t>Team Leader, </a:t>
            </a:r>
            <a:r>
              <a:rPr lang="zh-TW" altLang="en-US" b="1" dirty="0">
                <a:solidFill>
                  <a:srgbClr val="FFFF00"/>
                </a:solidFill>
              </a:rPr>
              <a:t>能否用刷題的形式，讓 </a:t>
            </a:r>
            <a:br>
              <a:rPr lang="en-US" altLang="zh-TW" b="1" dirty="0">
                <a:solidFill>
                  <a:srgbClr val="FFFF00"/>
                </a:solidFill>
              </a:rPr>
            </a:br>
            <a:r>
              <a:rPr lang="en-US" altLang="zh-TW" b="1" dirty="0">
                <a:solidFill>
                  <a:srgbClr val="FFFF00"/>
                </a:solidFill>
              </a:rPr>
              <a:t>	Team Member </a:t>
            </a:r>
            <a:r>
              <a:rPr lang="zh-TW" altLang="en-US" b="1" dirty="0">
                <a:solidFill>
                  <a:srgbClr val="FFFF00"/>
                </a:solidFill>
              </a:rPr>
              <a:t>練習解決工作上的問題</a:t>
            </a:r>
            <a:r>
              <a:rPr lang="en-US" altLang="zh-TW" dirty="0"/>
              <a:t>?</a:t>
            </a:r>
            <a:endParaRPr lang="en-US" dirty="0"/>
          </a:p>
        </p:txBody>
      </p:sp>
    </p:spTree>
    <p:extLst>
      <p:ext uri="{BB962C8B-B14F-4D97-AF65-F5344CB8AC3E}">
        <p14:creationId xmlns:p14="http://schemas.microsoft.com/office/powerpoint/2010/main" val="1164215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33E06E8-1027-49BA-B11A-7E0A448B08D9}"/>
              </a:ext>
            </a:extLst>
          </p:cNvPr>
          <p:cNvSpPr>
            <a:spLocks noGrp="1"/>
          </p:cNvSpPr>
          <p:nvPr>
            <p:ph type="title"/>
          </p:nvPr>
        </p:nvSpPr>
        <p:spPr/>
        <p:txBody>
          <a:bodyPr>
            <a:normAutofit/>
          </a:bodyPr>
          <a:lstStyle/>
          <a:p>
            <a:r>
              <a:rPr lang="en-US" altLang="zh-TW" dirty="0"/>
              <a:t>3. </a:t>
            </a:r>
            <a:r>
              <a:rPr lang="zh-TW" altLang="en-US" sz="4400" dirty="0"/>
              <a:t>我們架構團隊，過去做過哪些 </a:t>
            </a:r>
            <a:r>
              <a:rPr lang="en-US" altLang="zh-TW" sz="4400" dirty="0"/>
              <a:t>“</a:t>
            </a:r>
            <a:r>
              <a:rPr lang="zh-TW" altLang="en-US" sz="4400" dirty="0"/>
              <a:t>練習</a:t>
            </a:r>
            <a:r>
              <a:rPr lang="en-US" altLang="zh-TW" sz="4400" dirty="0"/>
              <a:t>”</a:t>
            </a:r>
            <a:r>
              <a:rPr lang="zh-TW" altLang="en-US" sz="4400" dirty="0"/>
              <a:t> </a:t>
            </a:r>
            <a:r>
              <a:rPr lang="en-US" altLang="zh-TW" sz="4400" dirty="0"/>
              <a:t>?</a:t>
            </a:r>
            <a:endParaRPr lang="en-US" sz="4400" dirty="0"/>
          </a:p>
        </p:txBody>
      </p:sp>
      <p:sp>
        <p:nvSpPr>
          <p:cNvPr id="4" name="文字版面配置區 3">
            <a:extLst>
              <a:ext uri="{FF2B5EF4-FFF2-40B4-BE49-F238E27FC236}">
                <a16:creationId xmlns:a16="http://schemas.microsoft.com/office/drawing/2014/main" id="{A21D8B8D-7E53-4E93-A313-DD47CBEE865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3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BD5B72-C715-4506-8EEA-92F03672A164}"/>
              </a:ext>
            </a:extLst>
          </p:cNvPr>
          <p:cNvSpPr>
            <a:spLocks noGrp="1"/>
          </p:cNvSpPr>
          <p:nvPr>
            <p:ph type="title"/>
          </p:nvPr>
        </p:nvSpPr>
        <p:spPr/>
        <p:txBody>
          <a:bodyPr/>
          <a:lstStyle/>
          <a:p>
            <a:r>
              <a:rPr lang="zh-TW" altLang="en-US" dirty="0"/>
              <a:t>為了什麼而練習</a:t>
            </a:r>
            <a:r>
              <a:rPr lang="en-US" altLang="zh-TW" dirty="0"/>
              <a:t>?</a:t>
            </a:r>
            <a:endParaRPr lang="en-US" dirty="0"/>
          </a:p>
        </p:txBody>
      </p:sp>
      <p:sp>
        <p:nvSpPr>
          <p:cNvPr id="3" name="內容版面配置區 2">
            <a:extLst>
              <a:ext uri="{FF2B5EF4-FFF2-40B4-BE49-F238E27FC236}">
                <a16:creationId xmlns:a16="http://schemas.microsoft.com/office/drawing/2014/main" id="{5C5B2A26-8B19-43EB-839C-823C9E46F9C4}"/>
              </a:ext>
            </a:extLst>
          </p:cNvPr>
          <p:cNvSpPr>
            <a:spLocks noGrp="1"/>
          </p:cNvSpPr>
          <p:nvPr>
            <p:ph idx="1"/>
          </p:nvPr>
        </p:nvSpPr>
        <p:spPr/>
        <p:txBody>
          <a:bodyPr>
            <a:normAutofit fontScale="92500" lnSpcReduction="20000"/>
          </a:bodyPr>
          <a:lstStyle/>
          <a:p>
            <a:pPr marL="0" indent="0">
              <a:buNone/>
            </a:pPr>
            <a:r>
              <a:rPr lang="zh-TW" altLang="en-US" dirty="0"/>
              <a:t>目的</a:t>
            </a:r>
            <a:r>
              <a:rPr lang="en-US" altLang="zh-TW" dirty="0"/>
              <a:t>:</a:t>
            </a:r>
            <a:r>
              <a:rPr lang="zh-TW" altLang="en-US" dirty="0"/>
              <a:t> 有效率的處理大量批次作業</a:t>
            </a:r>
            <a:endParaRPr lang="en-US" altLang="zh-TW" dirty="0"/>
          </a:p>
          <a:p>
            <a:pPr>
              <a:buFontTx/>
              <a:buChar char="-"/>
            </a:pPr>
            <a:r>
              <a:rPr lang="en-US" altLang="zh-TW" b="1" u="sng" dirty="0">
                <a:solidFill>
                  <a:srgbClr val="FFFF00"/>
                </a:solidFill>
              </a:rPr>
              <a:t>Process Pool</a:t>
            </a:r>
          </a:p>
          <a:p>
            <a:pPr>
              <a:buFontTx/>
              <a:buChar char="-"/>
            </a:pPr>
            <a:r>
              <a:rPr lang="en-US" altLang="zh-TW" dirty="0"/>
              <a:t>CLI</a:t>
            </a:r>
            <a:r>
              <a:rPr lang="zh-TW" altLang="en-US" dirty="0"/>
              <a:t> </a:t>
            </a:r>
            <a:r>
              <a:rPr lang="en-US" altLang="zh-TW" dirty="0"/>
              <a:t>+</a:t>
            </a:r>
            <a:r>
              <a:rPr lang="zh-TW" altLang="en-US" dirty="0"/>
              <a:t> </a:t>
            </a:r>
            <a:r>
              <a:rPr lang="en-US" altLang="zh-TW" dirty="0"/>
              <a:t>Pipeline Process</a:t>
            </a:r>
          </a:p>
          <a:p>
            <a:pPr>
              <a:buFontTx/>
              <a:buChar char="-"/>
            </a:pPr>
            <a:r>
              <a:rPr lang="en-US" altLang="zh-TW" dirty="0"/>
              <a:t>Parallel Task Execution</a:t>
            </a:r>
          </a:p>
          <a:p>
            <a:pPr marL="0" indent="0">
              <a:buNone/>
            </a:pPr>
            <a:endParaRPr lang="en-US" dirty="0"/>
          </a:p>
          <a:p>
            <a:pPr marL="0" indent="0">
              <a:buNone/>
            </a:pPr>
            <a:r>
              <a:rPr lang="zh-TW" altLang="en-US" dirty="0"/>
              <a:t>目的</a:t>
            </a:r>
            <a:r>
              <a:rPr lang="en-US" altLang="zh-TW" dirty="0"/>
              <a:t>:</a:t>
            </a:r>
            <a:r>
              <a:rPr lang="zh-TW" altLang="en-US" dirty="0"/>
              <a:t> 有效率的處理來自 </a:t>
            </a:r>
            <a:r>
              <a:rPr lang="en-US" altLang="zh-TW" dirty="0"/>
              <a:t>database </a:t>
            </a:r>
            <a:r>
              <a:rPr lang="zh-TW" altLang="en-US" dirty="0"/>
              <a:t>的排程任務需求</a:t>
            </a:r>
            <a:endParaRPr lang="en-US" altLang="zh-TW" dirty="0"/>
          </a:p>
          <a:p>
            <a:pPr>
              <a:buFontTx/>
              <a:buChar char="-"/>
            </a:pPr>
            <a:r>
              <a:rPr lang="en-US" altLang="zh-TW" dirty="0"/>
              <a:t>Task Scheduling</a:t>
            </a:r>
          </a:p>
          <a:p>
            <a:pPr marL="0" indent="0">
              <a:buNone/>
            </a:pPr>
            <a:endParaRPr lang="en-US" dirty="0"/>
          </a:p>
          <a:p>
            <a:pPr marL="0" indent="0">
              <a:buNone/>
            </a:pPr>
            <a:r>
              <a:rPr lang="zh-TW" altLang="en-US" dirty="0"/>
              <a:t>目的</a:t>
            </a:r>
            <a:r>
              <a:rPr lang="en-US" altLang="zh-TW" dirty="0"/>
              <a:t>:</a:t>
            </a:r>
            <a:r>
              <a:rPr lang="zh-TW" altLang="en-US" dirty="0"/>
              <a:t> 抽象化的規則引擎</a:t>
            </a:r>
            <a:endParaRPr lang="en-US" altLang="zh-TW" dirty="0"/>
          </a:p>
          <a:p>
            <a:pPr marL="0" indent="0">
              <a:buNone/>
            </a:pPr>
            <a:r>
              <a:rPr lang="en-US" dirty="0"/>
              <a:t>-</a:t>
            </a:r>
            <a:r>
              <a:rPr lang="zh-TW" altLang="en-US" dirty="0"/>
              <a:t> </a:t>
            </a:r>
            <a:r>
              <a:rPr lang="en-US" altLang="zh-TW" dirty="0"/>
              <a:t>POS:</a:t>
            </a:r>
            <a:r>
              <a:rPr lang="zh-TW" altLang="en-US" dirty="0"/>
              <a:t> </a:t>
            </a:r>
            <a:r>
              <a:rPr lang="en-US" altLang="zh-TW" dirty="0"/>
              <a:t>Discount Process</a:t>
            </a:r>
            <a:endParaRPr lang="en-US" dirty="0"/>
          </a:p>
        </p:txBody>
      </p:sp>
    </p:spTree>
    <p:extLst>
      <p:ext uri="{BB962C8B-B14F-4D97-AF65-F5344CB8AC3E}">
        <p14:creationId xmlns:p14="http://schemas.microsoft.com/office/powerpoint/2010/main" val="2387299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4153510-B134-400A-8837-F1A1E8D40590}"/>
              </a:ext>
            </a:extLst>
          </p:cNvPr>
          <p:cNvSpPr>
            <a:spLocks noGrp="1"/>
          </p:cNvSpPr>
          <p:nvPr>
            <p:ph type="title"/>
          </p:nvPr>
        </p:nvSpPr>
        <p:spPr/>
        <p:txBody>
          <a:bodyPr/>
          <a:lstStyle/>
          <a:p>
            <a:r>
              <a:rPr lang="zh-TW" altLang="en-US" dirty="0"/>
              <a:t>練習案例</a:t>
            </a:r>
            <a:r>
              <a:rPr lang="en-US" altLang="zh-TW" dirty="0"/>
              <a:t>:</a:t>
            </a:r>
            <a:r>
              <a:rPr lang="zh-TW" altLang="en-US" dirty="0"/>
              <a:t> </a:t>
            </a:r>
            <a:r>
              <a:rPr lang="zh-TW" altLang="en-US" sz="3600" dirty="0"/>
              <a:t>平行任務處理的思考練習</a:t>
            </a:r>
            <a:endParaRPr lang="en-US" dirty="0"/>
          </a:p>
        </p:txBody>
      </p:sp>
      <p:sp>
        <p:nvSpPr>
          <p:cNvPr id="5" name="內容版面配置區 4">
            <a:extLst>
              <a:ext uri="{FF2B5EF4-FFF2-40B4-BE49-F238E27FC236}">
                <a16:creationId xmlns:a16="http://schemas.microsoft.com/office/drawing/2014/main" id="{5FED4CE3-9AA4-4A4E-9D1F-38148967560A}"/>
              </a:ext>
            </a:extLst>
          </p:cNvPr>
          <p:cNvSpPr>
            <a:spLocks noGrp="1"/>
          </p:cNvSpPr>
          <p:nvPr>
            <p:ph idx="1"/>
          </p:nvPr>
        </p:nvSpPr>
        <p:spPr/>
        <p:txBody>
          <a:bodyPr>
            <a:normAutofit/>
          </a:bodyPr>
          <a:lstStyle/>
          <a:p>
            <a:r>
              <a:rPr lang="zh-TW" altLang="en-US" dirty="0"/>
              <a:t>主要目標</a:t>
            </a:r>
            <a:r>
              <a:rPr lang="en-US" altLang="zh-TW" dirty="0"/>
              <a:t>: </a:t>
            </a:r>
            <a:r>
              <a:rPr lang="zh-TW" altLang="en-US" dirty="0"/>
              <a:t>是否有確實完成每個 </a:t>
            </a:r>
            <a:r>
              <a:rPr lang="en-US" dirty="0"/>
              <a:t>Task? </a:t>
            </a:r>
            <a:r>
              <a:rPr lang="zh-TW" altLang="en-US" dirty="0"/>
              <a:t>每個 </a:t>
            </a:r>
            <a:r>
              <a:rPr lang="en-US" dirty="0"/>
              <a:t>Task </a:t>
            </a:r>
            <a:r>
              <a:rPr lang="zh-TW" altLang="en-US" dirty="0"/>
              <a:t>都必須按照順序完成每個 </a:t>
            </a:r>
            <a:r>
              <a:rPr lang="en-US" dirty="0"/>
              <a:t>Step。</a:t>
            </a:r>
          </a:p>
          <a:p>
            <a:endParaRPr lang="en-US" dirty="0"/>
          </a:p>
          <a:p>
            <a:r>
              <a:rPr lang="zh-TW" altLang="en-US" dirty="0"/>
              <a:t>品質指標 </a:t>
            </a:r>
            <a:r>
              <a:rPr lang="en-US" altLang="zh-TW" dirty="0"/>
              <a:t>1: </a:t>
            </a:r>
            <a:r>
              <a:rPr lang="zh-TW" altLang="en-US" dirty="0"/>
              <a:t>過程中最大的 </a:t>
            </a:r>
            <a:r>
              <a:rPr lang="en-US" dirty="0"/>
              <a:t>WIP</a:t>
            </a:r>
            <a:r>
              <a:rPr lang="zh-TW" altLang="en-US" dirty="0"/>
              <a:t>。</a:t>
            </a:r>
          </a:p>
          <a:p>
            <a:r>
              <a:rPr lang="zh-TW" altLang="en-US" dirty="0"/>
              <a:t>品質指標 </a:t>
            </a:r>
            <a:r>
              <a:rPr lang="en-US" altLang="zh-TW" dirty="0"/>
              <a:t>2: </a:t>
            </a:r>
            <a:r>
              <a:rPr lang="zh-TW" altLang="en-US" dirty="0"/>
              <a:t>過程中占用的 </a:t>
            </a:r>
            <a:r>
              <a:rPr lang="en-US" dirty="0"/>
              <a:t>memory size </a:t>
            </a:r>
            <a:r>
              <a:rPr lang="zh-TW" altLang="en-US" dirty="0"/>
              <a:t>最大值</a:t>
            </a:r>
            <a:r>
              <a:rPr lang="en-US" dirty="0"/>
              <a:t>。</a:t>
            </a:r>
          </a:p>
          <a:p>
            <a:r>
              <a:rPr lang="zh-TW" altLang="en-US" dirty="0"/>
              <a:t>品質指標 </a:t>
            </a:r>
            <a:r>
              <a:rPr lang="en-US" altLang="zh-TW" dirty="0"/>
              <a:t>3: </a:t>
            </a:r>
            <a:r>
              <a:rPr lang="zh-TW" altLang="en-US" dirty="0"/>
              <a:t>第一個 </a:t>
            </a:r>
            <a:r>
              <a:rPr lang="en-US" dirty="0"/>
              <a:t>task </a:t>
            </a:r>
            <a:r>
              <a:rPr lang="zh-TW" altLang="en-US" dirty="0"/>
              <a:t>完成所需要花費的時間</a:t>
            </a:r>
            <a:r>
              <a:rPr lang="en-US" dirty="0"/>
              <a:t>。</a:t>
            </a:r>
          </a:p>
          <a:p>
            <a:r>
              <a:rPr lang="zh-TW" altLang="en-US" dirty="0"/>
              <a:t>品質指標 </a:t>
            </a:r>
            <a:r>
              <a:rPr lang="en-US" altLang="zh-TW" dirty="0"/>
              <a:t>4: </a:t>
            </a:r>
            <a:r>
              <a:rPr lang="zh-TW" altLang="en-US" dirty="0"/>
              <a:t>所有 </a:t>
            </a:r>
            <a:r>
              <a:rPr lang="en-US" dirty="0"/>
              <a:t>Task </a:t>
            </a:r>
            <a:r>
              <a:rPr lang="zh-TW" altLang="en-US" dirty="0"/>
              <a:t>處理完畢的時間。</a:t>
            </a:r>
            <a:endParaRPr lang="en-US" dirty="0"/>
          </a:p>
        </p:txBody>
      </p:sp>
    </p:spTree>
    <p:extLst>
      <p:ext uri="{BB962C8B-B14F-4D97-AF65-F5344CB8AC3E}">
        <p14:creationId xmlns:p14="http://schemas.microsoft.com/office/powerpoint/2010/main" val="3001893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B0C1FF3-F808-4943-9F22-707427502B88}"/>
              </a:ext>
            </a:extLst>
          </p:cNvPr>
          <p:cNvSpPr>
            <a:spLocks noGrp="1"/>
          </p:cNvSpPr>
          <p:nvPr>
            <p:ph type="title"/>
          </p:nvPr>
        </p:nvSpPr>
        <p:spPr/>
        <p:txBody>
          <a:bodyPr/>
          <a:lstStyle/>
          <a:p>
            <a:r>
              <a:rPr lang="zh-TW" altLang="en-US" dirty="0"/>
              <a:t>講師簡介</a:t>
            </a:r>
            <a:r>
              <a:rPr lang="en-US" altLang="zh-TW" dirty="0"/>
              <a:t>:</a:t>
            </a:r>
            <a:r>
              <a:rPr lang="zh-TW" altLang="en-US" dirty="0"/>
              <a:t> </a:t>
            </a:r>
            <a:r>
              <a:rPr lang="en-US" altLang="zh-TW" dirty="0"/>
              <a:t>Andrew Wu</a:t>
            </a:r>
            <a:endParaRPr lang="en-US" dirty="0"/>
          </a:p>
        </p:txBody>
      </p:sp>
      <p:sp>
        <p:nvSpPr>
          <p:cNvPr id="4" name="內容版面配置區 3">
            <a:extLst>
              <a:ext uri="{FF2B5EF4-FFF2-40B4-BE49-F238E27FC236}">
                <a16:creationId xmlns:a16="http://schemas.microsoft.com/office/drawing/2014/main" id="{0DA8CFC5-4778-4E31-AEDC-9D879040A04C}"/>
              </a:ext>
            </a:extLst>
          </p:cNvPr>
          <p:cNvSpPr>
            <a:spLocks noGrp="1"/>
          </p:cNvSpPr>
          <p:nvPr>
            <p:ph idx="1"/>
          </p:nvPr>
        </p:nvSpPr>
        <p:spPr/>
        <p:txBody>
          <a:bodyPr>
            <a:normAutofit fontScale="92500" lnSpcReduction="20000"/>
          </a:bodyPr>
          <a:lstStyle/>
          <a:p>
            <a:pPr marL="0" indent="0">
              <a:buNone/>
            </a:pPr>
            <a:r>
              <a:rPr lang="zh-TW" altLang="en-US" dirty="0"/>
              <a:t>現職</a:t>
            </a:r>
            <a:r>
              <a:rPr lang="en-US" altLang="zh-TW" dirty="0"/>
              <a:t>: </a:t>
            </a:r>
            <a:r>
              <a:rPr lang="zh-TW" altLang="en-US" dirty="0"/>
              <a:t> </a:t>
            </a:r>
            <a:r>
              <a:rPr lang="en-US" altLang="zh-TW" dirty="0"/>
              <a:t>91APP Chief Architect</a:t>
            </a:r>
          </a:p>
          <a:p>
            <a:pPr marL="0" indent="0">
              <a:buNone/>
            </a:pPr>
            <a:r>
              <a:rPr lang="en-US" altLang="zh-TW" sz="2000" dirty="0"/>
              <a:t>	 </a:t>
            </a:r>
            <a:r>
              <a:rPr lang="zh-TW" altLang="en-US" sz="2000" dirty="0"/>
              <a:t>負責帶領</a:t>
            </a:r>
            <a:r>
              <a:rPr lang="en-US" altLang="zh-TW" sz="2000" dirty="0"/>
              <a:t>:</a:t>
            </a:r>
            <a:r>
              <a:rPr lang="zh-TW" altLang="en-US" sz="2000" dirty="0"/>
              <a:t> 產品研發聯合處 </a:t>
            </a:r>
            <a:r>
              <a:rPr lang="en-US" altLang="zh-TW" sz="2000" dirty="0"/>
              <a:t>/ </a:t>
            </a:r>
            <a:r>
              <a:rPr lang="zh-TW" altLang="en-US" sz="2000" dirty="0"/>
              <a:t>架構設計部</a:t>
            </a:r>
            <a:r>
              <a:rPr lang="en-US" altLang="zh-TW" sz="2000" dirty="0"/>
              <a:t>, </a:t>
            </a:r>
            <a:r>
              <a:rPr lang="zh-TW" altLang="en-US" sz="2000" dirty="0"/>
              <a:t>執行架構改善與規劃；</a:t>
            </a:r>
            <a:endParaRPr lang="en-US" altLang="zh-TW" sz="2000" dirty="0"/>
          </a:p>
          <a:p>
            <a:pPr marL="0" indent="0">
              <a:buNone/>
            </a:pPr>
            <a:r>
              <a:rPr lang="en-US" altLang="zh-TW" sz="2000" dirty="0"/>
              <a:t>	</a:t>
            </a:r>
            <a:r>
              <a:rPr lang="zh-TW" altLang="en-US" sz="2000" dirty="0"/>
              <a:t> 核心服務設計開發；以及大型整合專案的推動。</a:t>
            </a:r>
            <a:endParaRPr lang="en-US" altLang="zh-TW" sz="2000" dirty="0"/>
          </a:p>
          <a:p>
            <a:pPr marL="0" indent="0">
              <a:buNone/>
            </a:pPr>
            <a:endParaRPr lang="en-US" altLang="zh-TW" dirty="0"/>
          </a:p>
          <a:p>
            <a:pPr marL="0" indent="0">
              <a:buNone/>
            </a:pPr>
            <a:r>
              <a:rPr lang="zh-TW" altLang="en-US" dirty="0"/>
              <a:t>現任</a:t>
            </a:r>
            <a:r>
              <a:rPr lang="en-US" altLang="zh-TW" dirty="0"/>
              <a:t>:  Microsoft MVP ( Azure,</a:t>
            </a:r>
            <a:r>
              <a:rPr lang="zh-TW" altLang="en-US" dirty="0"/>
              <a:t> </a:t>
            </a:r>
            <a:r>
              <a:rPr lang="en-US" altLang="zh-TW" dirty="0"/>
              <a:t>2016 ~ </a:t>
            </a:r>
            <a:r>
              <a:rPr lang="zh-TW" altLang="en-US" dirty="0"/>
              <a:t>至今</a:t>
            </a:r>
            <a:r>
              <a:rPr lang="en-US" altLang="zh-TW" dirty="0"/>
              <a:t> )</a:t>
            </a:r>
            <a:br>
              <a:rPr lang="en-US" altLang="zh-TW" dirty="0"/>
            </a:br>
            <a:endParaRPr lang="en-US" altLang="zh-TW" dirty="0"/>
          </a:p>
          <a:p>
            <a:pPr marL="0" indent="0">
              <a:buNone/>
            </a:pPr>
            <a:r>
              <a:rPr lang="zh-TW" altLang="en-US" dirty="0"/>
              <a:t>專長與個人期許</a:t>
            </a:r>
            <a:r>
              <a:rPr lang="en-US" altLang="zh-TW" dirty="0"/>
              <a:t>:</a:t>
            </a:r>
            <a:endParaRPr lang="en-US" altLang="zh-TW" sz="2000" dirty="0"/>
          </a:p>
          <a:p>
            <a:pPr marL="0" indent="0">
              <a:buNone/>
            </a:pPr>
            <a:r>
              <a:rPr lang="en-US" altLang="zh-TW" sz="2000" dirty="0"/>
              <a:t>	</a:t>
            </a:r>
            <a:r>
              <a:rPr lang="zh-TW" altLang="en-US" sz="2000" dirty="0"/>
              <a:t>談論各種軟體開發與設計的大小事，有 </a:t>
            </a:r>
            <a:r>
              <a:rPr lang="en-US" altLang="zh-TW" sz="2000" dirty="0"/>
              <a:t>20 </a:t>
            </a:r>
            <a:r>
              <a:rPr lang="zh-TW" altLang="en-US" sz="2000" dirty="0"/>
              <a:t>年的大型與雲端服務的開發經驗。</a:t>
            </a:r>
            <a:endParaRPr lang="en-US" altLang="zh-TW" sz="2000" dirty="0"/>
          </a:p>
          <a:p>
            <a:pPr marL="0" indent="0">
              <a:buNone/>
            </a:pPr>
            <a:r>
              <a:rPr lang="en-US" altLang="zh-TW" sz="2000" dirty="0"/>
              <a:t>	</a:t>
            </a:r>
            <a:r>
              <a:rPr lang="zh-TW" altLang="en-US" sz="2000" dirty="0"/>
              <a:t>喜歡研究各種技術背後的原理與實作細節，期許自己做個優秀的系統架構師。</a:t>
            </a:r>
          </a:p>
          <a:p>
            <a:pPr marL="0" indent="0">
              <a:buNone/>
            </a:pPr>
            <a:endParaRPr lang="zh-TW" altLang="en-US" sz="2000" dirty="0"/>
          </a:p>
          <a:p>
            <a:pPr marL="0" indent="0">
              <a:buNone/>
            </a:pPr>
            <a:r>
              <a:rPr lang="en-US" altLang="zh-TW" sz="2000" dirty="0"/>
              <a:t>	</a:t>
            </a:r>
            <a:r>
              <a:rPr lang="zh-TW" altLang="en-US" sz="2000" dirty="0"/>
              <a:t>主題以</a:t>
            </a:r>
            <a:r>
              <a:rPr lang="en-US" altLang="zh-TW" sz="2000" dirty="0"/>
              <a:t>: .NET / C# / OOP / Container / Cloud Native / DevOps </a:t>
            </a:r>
            <a:r>
              <a:rPr lang="zh-TW" altLang="en-US" sz="2000" dirty="0"/>
              <a:t>為主軸，同時在</a:t>
            </a:r>
            <a:endParaRPr lang="en-US" altLang="zh-TW" sz="2000" dirty="0"/>
          </a:p>
          <a:p>
            <a:pPr marL="0" indent="0">
              <a:buNone/>
            </a:pPr>
            <a:r>
              <a:rPr lang="en-US" altLang="zh-TW" sz="2000" dirty="0"/>
              <a:t>	</a:t>
            </a:r>
            <a:r>
              <a:rPr lang="zh-TW" altLang="en-US" sz="2000" dirty="0"/>
              <a:t>部落格上也持續分享相關主題的一系列文章。期許能將這些實作經驗分享到社群。</a:t>
            </a:r>
            <a:endParaRPr lang="en-US" altLang="zh-TW" sz="2000" dirty="0"/>
          </a:p>
        </p:txBody>
      </p:sp>
      <p:pic>
        <p:nvPicPr>
          <p:cNvPr id="1026" name="Picture 2">
            <a:extLst>
              <a:ext uri="{FF2B5EF4-FFF2-40B4-BE49-F238E27FC236}">
                <a16:creationId xmlns:a16="http://schemas.microsoft.com/office/drawing/2014/main" id="{C1365F92-1233-4958-B453-EAD9BA751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2900948"/>
            <a:ext cx="1973580" cy="9108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1APP Logo">
            <a:extLst>
              <a:ext uri="{FF2B5EF4-FFF2-40B4-BE49-F238E27FC236}">
                <a16:creationId xmlns:a16="http://schemas.microsoft.com/office/drawing/2014/main" id="{9171444D-81AB-476A-9C93-6496494DCA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88" b="16488"/>
          <a:stretch/>
        </p:blipFill>
        <p:spPr bwMode="auto">
          <a:xfrm>
            <a:off x="9829800" y="2007156"/>
            <a:ext cx="1973580" cy="71226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74B408FA-E20A-4188-B70B-32242FB3EE9C}"/>
              </a:ext>
            </a:extLst>
          </p:cNvPr>
          <p:cNvSpPr txBox="1"/>
          <p:nvPr/>
        </p:nvSpPr>
        <p:spPr>
          <a:xfrm>
            <a:off x="0" y="6488668"/>
            <a:ext cx="4193969" cy="369332"/>
          </a:xfrm>
          <a:prstGeom prst="rect">
            <a:avLst/>
          </a:prstGeom>
          <a:noFill/>
        </p:spPr>
        <p:txBody>
          <a:bodyPr wrap="none" rtlCol="0">
            <a:spAutoFit/>
          </a:bodyPr>
          <a:lstStyle/>
          <a:p>
            <a:r>
              <a:rPr lang="en-US" dirty="0"/>
              <a:t>https://columns.chicken-house.net/about/</a:t>
            </a:r>
          </a:p>
        </p:txBody>
      </p:sp>
    </p:spTree>
    <p:extLst>
      <p:ext uri="{BB962C8B-B14F-4D97-AF65-F5344CB8AC3E}">
        <p14:creationId xmlns:p14="http://schemas.microsoft.com/office/powerpoint/2010/main" val="2752158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D27DF8-BF1D-405F-9A0A-B9C7499126B6}"/>
              </a:ext>
            </a:extLst>
          </p:cNvPr>
          <p:cNvSpPr>
            <a:spLocks noGrp="1"/>
          </p:cNvSpPr>
          <p:nvPr>
            <p:ph type="title"/>
          </p:nvPr>
        </p:nvSpPr>
        <p:spPr/>
        <p:txBody>
          <a:bodyPr/>
          <a:lstStyle/>
          <a:p>
            <a:r>
              <a:rPr lang="zh-TW" altLang="en-US" dirty="0"/>
              <a:t>刷題題目</a:t>
            </a:r>
            <a:r>
              <a:rPr lang="en-US" altLang="zh-TW" dirty="0"/>
              <a:t>:</a:t>
            </a:r>
            <a:endParaRPr lang="en-US" dirty="0"/>
          </a:p>
        </p:txBody>
      </p:sp>
      <p:sp>
        <p:nvSpPr>
          <p:cNvPr id="3" name="內容版面配置區 2">
            <a:extLst>
              <a:ext uri="{FF2B5EF4-FFF2-40B4-BE49-F238E27FC236}">
                <a16:creationId xmlns:a16="http://schemas.microsoft.com/office/drawing/2014/main" id="{A8A36C03-D45D-470B-928F-DDF407EF3B84}"/>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85665296-F8AD-4652-8C7D-3B7CB57720BF}"/>
              </a:ext>
            </a:extLst>
          </p:cNvPr>
          <p:cNvPicPr>
            <a:picLocks noChangeAspect="1"/>
          </p:cNvPicPr>
          <p:nvPr/>
        </p:nvPicPr>
        <p:blipFill>
          <a:blip r:embed="rId2"/>
          <a:stretch>
            <a:fillRect/>
          </a:stretch>
        </p:blipFill>
        <p:spPr>
          <a:xfrm>
            <a:off x="838199" y="1825624"/>
            <a:ext cx="9556993" cy="4351337"/>
          </a:xfrm>
          <a:prstGeom prst="rect">
            <a:avLst/>
          </a:prstGeom>
        </p:spPr>
      </p:pic>
      <p:sp>
        <p:nvSpPr>
          <p:cNvPr id="6" name="矩形: 圓角 5">
            <a:extLst>
              <a:ext uri="{FF2B5EF4-FFF2-40B4-BE49-F238E27FC236}">
                <a16:creationId xmlns:a16="http://schemas.microsoft.com/office/drawing/2014/main" id="{772613D6-22C7-465A-98F6-8FC119D7B2E3}"/>
              </a:ext>
            </a:extLst>
          </p:cNvPr>
          <p:cNvSpPr/>
          <p:nvPr/>
        </p:nvSpPr>
        <p:spPr>
          <a:xfrm>
            <a:off x="6927336" y="3720783"/>
            <a:ext cx="3947160" cy="1562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TW" altLang="en-US" dirty="0"/>
              <a:t>每個 </a:t>
            </a:r>
            <a:r>
              <a:rPr lang="en-US" altLang="zh-TW" dirty="0"/>
              <a:t>step </a:t>
            </a:r>
            <a:r>
              <a:rPr lang="zh-TW" altLang="en-US" dirty="0"/>
              <a:t>背後都有不同的限制</a:t>
            </a:r>
            <a:r>
              <a:rPr lang="en-US" altLang="zh-TW" dirty="0"/>
              <a:t>:</a:t>
            </a:r>
          </a:p>
          <a:p>
            <a:pPr marL="342900" indent="-342900">
              <a:buAutoNum type="arabicPeriod"/>
            </a:pPr>
            <a:r>
              <a:rPr lang="zh-TW" altLang="en-US" dirty="0"/>
              <a:t>執行時間不同</a:t>
            </a:r>
            <a:endParaRPr lang="en-US" altLang="zh-TW" dirty="0"/>
          </a:p>
          <a:p>
            <a:pPr marL="342900" indent="-342900">
              <a:buAutoNum type="arabicPeriod"/>
            </a:pPr>
            <a:r>
              <a:rPr lang="zh-TW" altLang="en-US" dirty="0"/>
              <a:t>允許同時執行的數量不同</a:t>
            </a:r>
            <a:endParaRPr lang="en-US" dirty="0"/>
          </a:p>
        </p:txBody>
      </p:sp>
    </p:spTree>
    <p:extLst>
      <p:ext uri="{BB962C8B-B14F-4D97-AF65-F5344CB8AC3E}">
        <p14:creationId xmlns:p14="http://schemas.microsoft.com/office/powerpoint/2010/main" val="3854184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ADCC1F-0BFE-4584-ACAC-42CE59664A95}"/>
              </a:ext>
            </a:extLst>
          </p:cNvPr>
          <p:cNvSpPr>
            <a:spLocks noGrp="1"/>
          </p:cNvSpPr>
          <p:nvPr>
            <p:ph type="title"/>
          </p:nvPr>
        </p:nvSpPr>
        <p:spPr/>
        <p:txBody>
          <a:bodyPr/>
          <a:lstStyle/>
          <a:p>
            <a:r>
              <a:rPr lang="zh-TW" altLang="en-US" dirty="0"/>
              <a:t>成員練習了什麼</a:t>
            </a:r>
            <a:r>
              <a:rPr lang="en-US" altLang="zh-TW" dirty="0"/>
              <a:t>?</a:t>
            </a:r>
            <a:endParaRPr lang="en-US" dirty="0"/>
          </a:p>
        </p:txBody>
      </p:sp>
      <p:sp>
        <p:nvSpPr>
          <p:cNvPr id="3" name="內容版面配置區 2">
            <a:extLst>
              <a:ext uri="{FF2B5EF4-FFF2-40B4-BE49-F238E27FC236}">
                <a16:creationId xmlns:a16="http://schemas.microsoft.com/office/drawing/2014/main" id="{CC596F6E-FFF3-4608-A099-4942F1FD6BF6}"/>
              </a:ext>
            </a:extLst>
          </p:cNvPr>
          <p:cNvSpPr>
            <a:spLocks noGrp="1"/>
          </p:cNvSpPr>
          <p:nvPr>
            <p:ph idx="1"/>
          </p:nvPr>
        </p:nvSpPr>
        <p:spPr/>
        <p:txBody>
          <a:bodyPr/>
          <a:lstStyle/>
          <a:p>
            <a:r>
              <a:rPr lang="zh-TW" altLang="en-US" dirty="0"/>
              <a:t>先思考問題該怎麼解決</a:t>
            </a:r>
            <a:r>
              <a:rPr lang="en-US" altLang="zh-TW" dirty="0"/>
              <a:t>?</a:t>
            </a:r>
          </a:p>
          <a:p>
            <a:r>
              <a:rPr lang="zh-TW" altLang="en-US" dirty="0"/>
              <a:t>寫出第一版 </a:t>
            </a:r>
            <a:r>
              <a:rPr lang="en-US" altLang="zh-TW" dirty="0"/>
              <a:t>(</a:t>
            </a:r>
            <a:r>
              <a:rPr lang="zh-TW" altLang="en-US" dirty="0"/>
              <a:t>先能通過測試再說</a:t>
            </a:r>
            <a:r>
              <a:rPr lang="en-US" altLang="zh-TW" dirty="0"/>
              <a:t>)</a:t>
            </a:r>
          </a:p>
          <a:p>
            <a:r>
              <a:rPr lang="zh-TW" altLang="en-US" dirty="0"/>
              <a:t>持續優化 </a:t>
            </a:r>
            <a:r>
              <a:rPr lang="en-US" altLang="zh-TW" dirty="0"/>
              <a:t>(</a:t>
            </a:r>
            <a:r>
              <a:rPr lang="zh-TW" altLang="en-US" dirty="0"/>
              <a:t>思考你的 </a:t>
            </a:r>
            <a:r>
              <a:rPr lang="en-US" altLang="zh-TW" dirty="0"/>
              <a:t>code </a:t>
            </a:r>
            <a:r>
              <a:rPr lang="zh-TW" altLang="en-US" dirty="0"/>
              <a:t>已經 </a:t>
            </a:r>
            <a:r>
              <a:rPr lang="en-US" altLang="zh-TW" dirty="0"/>
              <a:t>“</a:t>
            </a:r>
            <a:r>
              <a:rPr lang="zh-TW" altLang="en-US" dirty="0"/>
              <a:t>夠</a:t>
            </a:r>
            <a:r>
              <a:rPr lang="en-US" altLang="zh-TW" dirty="0"/>
              <a:t>”</a:t>
            </a:r>
            <a:r>
              <a:rPr lang="zh-TW" altLang="en-US" dirty="0"/>
              <a:t> 好了嗎</a:t>
            </a:r>
            <a:r>
              <a:rPr lang="en-US" altLang="zh-TW" dirty="0"/>
              <a:t>?)</a:t>
            </a:r>
          </a:p>
          <a:p>
            <a:pPr marL="0" indent="0">
              <a:buNone/>
            </a:pPr>
            <a:r>
              <a:rPr lang="en-US" dirty="0"/>
              <a:t>	</a:t>
            </a:r>
            <a:r>
              <a:rPr lang="en-US" altLang="zh-TW" dirty="0"/>
              <a:t>&gt;</a:t>
            </a:r>
            <a:r>
              <a:rPr lang="zh-TW" altLang="en-US" dirty="0"/>
              <a:t> 切記</a:t>
            </a:r>
            <a:r>
              <a:rPr lang="en-US" altLang="zh-TW" dirty="0"/>
              <a:t>:</a:t>
            </a:r>
            <a:r>
              <a:rPr lang="zh-TW" altLang="en-US" dirty="0"/>
              <a:t> </a:t>
            </a:r>
            <a:r>
              <a:rPr lang="en-US" dirty="0"/>
              <a:t>“</a:t>
            </a:r>
            <a:r>
              <a:rPr lang="zh-TW" altLang="en-US" dirty="0"/>
              <a:t>無知</a:t>
            </a:r>
            <a:r>
              <a:rPr lang="en-US" dirty="0"/>
              <a:t>”</a:t>
            </a:r>
            <a:r>
              <a:rPr lang="zh-TW" altLang="en-US" dirty="0"/>
              <a:t> 是你最大的敵人</a:t>
            </a:r>
            <a:endParaRPr lang="en-US" altLang="zh-TW" dirty="0"/>
          </a:p>
          <a:p>
            <a:pPr marL="0" indent="0">
              <a:buNone/>
            </a:pPr>
            <a:r>
              <a:rPr lang="en-US" dirty="0"/>
              <a:t>	</a:t>
            </a:r>
            <a:r>
              <a:rPr lang="en-US" altLang="zh-TW" dirty="0"/>
              <a:t>&gt;</a:t>
            </a:r>
            <a:r>
              <a:rPr lang="zh-TW" altLang="en-US" dirty="0"/>
              <a:t> 你是否知道理論的天花板在哪裡</a:t>
            </a:r>
            <a:r>
              <a:rPr lang="en-US" altLang="zh-TW" dirty="0"/>
              <a:t>?</a:t>
            </a:r>
          </a:p>
          <a:p>
            <a:r>
              <a:rPr lang="zh-TW" altLang="en-US" dirty="0"/>
              <a:t>將你的 </a:t>
            </a:r>
            <a:r>
              <a:rPr lang="en-US" altLang="zh-TW" dirty="0"/>
              <a:t>solution </a:t>
            </a:r>
            <a:r>
              <a:rPr lang="zh-TW" altLang="en-US" dirty="0"/>
              <a:t>送出 </a:t>
            </a:r>
            <a:r>
              <a:rPr lang="en-US" altLang="zh-TW" dirty="0"/>
              <a:t>Pull Request</a:t>
            </a:r>
          </a:p>
          <a:p>
            <a:r>
              <a:rPr lang="zh-TW" altLang="en-US" dirty="0"/>
              <a:t>評比，參考別人的作法，互相討論</a:t>
            </a:r>
            <a:endParaRPr lang="en-US" altLang="zh-TW" dirty="0"/>
          </a:p>
          <a:p>
            <a:endParaRPr lang="en-US" altLang="zh-TW" dirty="0"/>
          </a:p>
          <a:p>
            <a:pPr marL="0" indent="0">
              <a:buNone/>
            </a:pPr>
            <a:endParaRPr lang="en-US" dirty="0"/>
          </a:p>
        </p:txBody>
      </p:sp>
    </p:spTree>
    <p:extLst>
      <p:ext uri="{BB962C8B-B14F-4D97-AF65-F5344CB8AC3E}">
        <p14:creationId xmlns:p14="http://schemas.microsoft.com/office/powerpoint/2010/main" val="2039545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41A1A2-15AB-42FA-834F-748F66057CFB}"/>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2D84772B-6365-44F5-81B0-20ECB544E660}"/>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92348898-D305-4532-A73B-BA9037A162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03"/>
          <a:stretch/>
        </p:blipFill>
        <p:spPr bwMode="auto">
          <a:xfrm>
            <a:off x="4960620" y="973275"/>
            <a:ext cx="6393180" cy="5519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8A3552D-57FD-4F10-8DFA-34DB35E74AE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astelsSmooth scaling="100"/>
                    </a14:imgEffect>
                  </a14:imgLayer>
                </a14:imgProps>
              </a:ext>
              <a:ext uri="{28A0092B-C50C-407E-A947-70E740481C1C}">
                <a14:useLocalDpi xmlns:a14="http://schemas.microsoft.com/office/drawing/2010/main" val="0"/>
              </a:ext>
            </a:extLst>
          </a:blip>
          <a:srcRect r="60797"/>
          <a:stretch/>
        </p:blipFill>
        <p:spPr bwMode="auto">
          <a:xfrm>
            <a:off x="838200" y="973275"/>
            <a:ext cx="4122420" cy="55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356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ADCC1F-0BFE-4584-ACAC-42CE59664A95}"/>
              </a:ext>
            </a:extLst>
          </p:cNvPr>
          <p:cNvSpPr>
            <a:spLocks noGrp="1"/>
          </p:cNvSpPr>
          <p:nvPr>
            <p:ph type="title"/>
          </p:nvPr>
        </p:nvSpPr>
        <p:spPr/>
        <p:txBody>
          <a:bodyPr/>
          <a:lstStyle/>
          <a:p>
            <a:r>
              <a:rPr lang="zh-TW" altLang="en-US" dirty="0"/>
              <a:t>成員學到的解決方案有哪些</a:t>
            </a:r>
            <a:r>
              <a:rPr lang="en-US" altLang="zh-TW" dirty="0"/>
              <a:t>?</a:t>
            </a:r>
            <a:endParaRPr lang="en-US" dirty="0"/>
          </a:p>
        </p:txBody>
      </p:sp>
      <p:sp>
        <p:nvSpPr>
          <p:cNvPr id="3" name="內容版面配置區 2">
            <a:extLst>
              <a:ext uri="{FF2B5EF4-FFF2-40B4-BE49-F238E27FC236}">
                <a16:creationId xmlns:a16="http://schemas.microsoft.com/office/drawing/2014/main" id="{CC596F6E-FFF3-4608-A099-4942F1FD6BF6}"/>
              </a:ext>
            </a:extLst>
          </p:cNvPr>
          <p:cNvSpPr>
            <a:spLocks noGrp="1"/>
          </p:cNvSpPr>
          <p:nvPr>
            <p:ph idx="1"/>
          </p:nvPr>
        </p:nvSpPr>
        <p:spPr/>
        <p:txBody>
          <a:bodyPr/>
          <a:lstStyle/>
          <a:p>
            <a:r>
              <a:rPr lang="zh-TW" altLang="en-US" strike="sngStrike" dirty="0"/>
              <a:t>無腦 </a:t>
            </a:r>
            <a:r>
              <a:rPr lang="en-US" altLang="zh-TW" strike="sngStrike" dirty="0"/>
              <a:t>foreach</a:t>
            </a:r>
            <a:r>
              <a:rPr lang="en-US" altLang="zh-TW" dirty="0"/>
              <a:t> …</a:t>
            </a:r>
          </a:p>
          <a:p>
            <a:r>
              <a:rPr lang="en-US" altLang="zh-TW" dirty="0"/>
              <a:t>Pipeline</a:t>
            </a:r>
          </a:p>
          <a:p>
            <a:r>
              <a:rPr lang="en-US" altLang="zh-TW" dirty="0"/>
              <a:t>Thread Pool</a:t>
            </a:r>
          </a:p>
          <a:p>
            <a:r>
              <a:rPr lang="en-US" altLang="zh-TW" dirty="0"/>
              <a:t>TPL ( Task Parallel Library )</a:t>
            </a:r>
          </a:p>
          <a:p>
            <a:r>
              <a:rPr lang="en-US" altLang="zh-TW" dirty="0"/>
              <a:t>Async Task</a:t>
            </a:r>
          </a:p>
          <a:p>
            <a:r>
              <a:rPr lang="en-US" altLang="zh-TW" dirty="0"/>
              <a:t>Rx.NET (Reactive Extensions for .NET)</a:t>
            </a:r>
          </a:p>
          <a:p>
            <a:r>
              <a:rPr lang="en-US" altLang="zh-TW" dirty="0"/>
              <a:t>…</a:t>
            </a:r>
          </a:p>
          <a:p>
            <a:pPr marL="0" indent="0">
              <a:buNone/>
            </a:pPr>
            <a:endParaRPr lang="en-US" dirty="0"/>
          </a:p>
        </p:txBody>
      </p:sp>
    </p:spTree>
    <p:extLst>
      <p:ext uri="{BB962C8B-B14F-4D97-AF65-F5344CB8AC3E}">
        <p14:creationId xmlns:p14="http://schemas.microsoft.com/office/powerpoint/2010/main" val="248843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547673-11BC-432F-8055-09787FAA79E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B2ECE7E-BC64-4032-BD66-76CB3C8AAAD9}"/>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308147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4C941C-4B0C-4DCD-897A-3C62210C1145}"/>
              </a:ext>
            </a:extLst>
          </p:cNvPr>
          <p:cNvSpPr>
            <a:spLocks noGrp="1"/>
          </p:cNvSpPr>
          <p:nvPr>
            <p:ph type="title"/>
          </p:nvPr>
        </p:nvSpPr>
        <p:spPr/>
        <p:txBody>
          <a:bodyPr/>
          <a:lstStyle/>
          <a:p>
            <a:r>
              <a:rPr lang="zh-TW" altLang="en-US" dirty="0"/>
              <a:t>練習案例</a:t>
            </a:r>
            <a:r>
              <a:rPr lang="en-US" altLang="zh-TW" dirty="0"/>
              <a:t>:</a:t>
            </a:r>
            <a:r>
              <a:rPr lang="zh-TW" altLang="en-US" dirty="0"/>
              <a:t>  排程任務的處理機制練習</a:t>
            </a:r>
            <a:endParaRPr lang="en-US" dirty="0"/>
          </a:p>
        </p:txBody>
      </p:sp>
      <p:sp>
        <p:nvSpPr>
          <p:cNvPr id="3" name="內容版面配置區 2">
            <a:extLst>
              <a:ext uri="{FF2B5EF4-FFF2-40B4-BE49-F238E27FC236}">
                <a16:creationId xmlns:a16="http://schemas.microsoft.com/office/drawing/2014/main" id="{3DFD8AF2-DF1F-44D9-8D3F-7BD2B61B334E}"/>
              </a:ext>
            </a:extLst>
          </p:cNvPr>
          <p:cNvSpPr>
            <a:spLocks noGrp="1"/>
          </p:cNvSpPr>
          <p:nvPr>
            <p:ph idx="1"/>
          </p:nvPr>
        </p:nvSpPr>
        <p:spPr/>
        <p:txBody>
          <a:bodyPr>
            <a:normAutofit fontScale="92500"/>
          </a:bodyPr>
          <a:lstStyle/>
          <a:p>
            <a:pPr marL="0" indent="0">
              <a:buNone/>
            </a:pPr>
            <a:r>
              <a:rPr lang="zh-TW" altLang="en-US" dirty="0"/>
              <a:t>需求</a:t>
            </a:r>
            <a:r>
              <a:rPr lang="en-US" altLang="zh-TW" dirty="0"/>
              <a:t>: 	</a:t>
            </a:r>
            <a:r>
              <a:rPr lang="zh-TW" altLang="en-US" dirty="0"/>
              <a:t>我有很多排定時間執行的任務，儲存在資料庫內。我需要精準</a:t>
            </a:r>
            <a:br>
              <a:rPr lang="en-US" altLang="zh-TW" dirty="0"/>
            </a:br>
            <a:r>
              <a:rPr lang="en-US" altLang="zh-TW" dirty="0"/>
              <a:t>	</a:t>
            </a:r>
            <a:r>
              <a:rPr lang="zh-TW" altLang="en-US" dirty="0"/>
              <a:t>而且節省資源的方式，在預定的時間執行它</a:t>
            </a:r>
            <a:r>
              <a:rPr lang="en-US" altLang="zh-TW" dirty="0"/>
              <a:t>…</a:t>
            </a:r>
          </a:p>
          <a:p>
            <a:pPr marL="0" indent="0">
              <a:buNone/>
            </a:pPr>
            <a:br>
              <a:rPr lang="en-US" altLang="zh-TW" sz="2200" dirty="0"/>
            </a:br>
            <a:r>
              <a:rPr lang="en-US" altLang="zh-TW" sz="2200" dirty="0"/>
              <a:t>DB </a:t>
            </a:r>
            <a:r>
              <a:rPr lang="zh-TW" altLang="en-US" sz="2200" dirty="0"/>
              <a:t>的效能是很昂貴且有限的運算資源，使用輪詢機制處理存在 </a:t>
            </a:r>
            <a:r>
              <a:rPr lang="en-US" altLang="zh-TW" sz="2200" dirty="0"/>
              <a:t>DB </a:t>
            </a:r>
            <a:r>
              <a:rPr lang="zh-TW" altLang="en-US" sz="2200" dirty="0"/>
              <a:t>的排程任務，要在效能</a:t>
            </a:r>
            <a:r>
              <a:rPr lang="en-US" altLang="zh-TW" sz="2200" dirty="0"/>
              <a:t>(</a:t>
            </a:r>
            <a:r>
              <a:rPr lang="zh-TW" altLang="en-US" sz="2200" dirty="0"/>
              <a:t>成本</a:t>
            </a:r>
            <a:r>
              <a:rPr lang="en-US" altLang="zh-TW" sz="2200" dirty="0"/>
              <a:t>)</a:t>
            </a:r>
            <a:r>
              <a:rPr lang="zh-TW" altLang="en-US" sz="2200" dirty="0"/>
              <a:t>與精確度之間做取捨</a:t>
            </a:r>
            <a:r>
              <a:rPr lang="en-US" altLang="zh-TW" sz="2200" dirty="0"/>
              <a:t>…</a:t>
            </a:r>
            <a:r>
              <a:rPr lang="zh-TW" altLang="en-US" sz="2200" dirty="0"/>
              <a:t>。這次練習主要的目的，就是試著找出如何達到下列幾個要求</a:t>
            </a:r>
            <a:r>
              <a:rPr lang="en-US" altLang="zh-TW" sz="2200" dirty="0"/>
              <a:t>?</a:t>
            </a:r>
          </a:p>
          <a:p>
            <a:pPr marL="0" indent="0">
              <a:buNone/>
            </a:pPr>
            <a:endParaRPr lang="en-US" altLang="zh-TW" dirty="0"/>
          </a:p>
          <a:p>
            <a:r>
              <a:rPr lang="zh-TW" altLang="en-US" sz="2200" dirty="0"/>
              <a:t>對於 </a:t>
            </a:r>
            <a:r>
              <a:rPr lang="en-US" altLang="zh-TW" sz="2200" dirty="0"/>
              <a:t>DB </a:t>
            </a:r>
            <a:r>
              <a:rPr lang="zh-TW" altLang="en-US" sz="2200" dirty="0"/>
              <a:t>額外的負擔，越小越好</a:t>
            </a:r>
          </a:p>
          <a:p>
            <a:r>
              <a:rPr lang="zh-TW" altLang="en-US" sz="2200" dirty="0"/>
              <a:t>對於每個任務的啟動時間精確度，越高越好 </a:t>
            </a:r>
            <a:br>
              <a:rPr lang="en-US" altLang="zh-TW" sz="2200" dirty="0"/>
            </a:br>
            <a:r>
              <a:rPr lang="en-US" altLang="zh-TW" sz="2200" dirty="0"/>
              <a:t>(</a:t>
            </a:r>
            <a:r>
              <a:rPr lang="zh-TW" altLang="en-US" sz="2200" dirty="0"/>
              <a:t>延遲越低越好，延遲的變動幅度越低越好</a:t>
            </a:r>
            <a:r>
              <a:rPr lang="en-US" altLang="zh-TW" sz="2200" dirty="0"/>
              <a:t>)</a:t>
            </a:r>
          </a:p>
          <a:p>
            <a:r>
              <a:rPr lang="zh-TW" altLang="en-US" sz="2200" dirty="0"/>
              <a:t>需要支援分散式 </a:t>
            </a:r>
            <a:r>
              <a:rPr lang="en-US" altLang="zh-TW" sz="2200" dirty="0"/>
              <a:t>/ </a:t>
            </a:r>
            <a:r>
              <a:rPr lang="zh-TW" altLang="en-US" sz="2200" dirty="0"/>
              <a:t>高可用。排程服務要能執行多套互相備援</a:t>
            </a:r>
          </a:p>
          <a:p>
            <a:r>
              <a:rPr lang="zh-TW" altLang="en-US" sz="2200" dirty="0"/>
              <a:t>一個 </a:t>
            </a:r>
            <a:r>
              <a:rPr lang="en-US" altLang="zh-TW" sz="2200" dirty="0"/>
              <a:t>Job </a:t>
            </a:r>
            <a:r>
              <a:rPr lang="zh-TW" altLang="en-US" sz="2200" dirty="0"/>
              <a:t>在任何情況下都不能執行兩次</a:t>
            </a:r>
            <a:endParaRPr lang="en-US" sz="2200" dirty="0"/>
          </a:p>
        </p:txBody>
      </p:sp>
    </p:spTree>
    <p:extLst>
      <p:ext uri="{BB962C8B-B14F-4D97-AF65-F5344CB8AC3E}">
        <p14:creationId xmlns:p14="http://schemas.microsoft.com/office/powerpoint/2010/main" val="1691685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2006C9-34A6-4038-91E1-7C7DD59DDA67}"/>
              </a:ext>
            </a:extLst>
          </p:cNvPr>
          <p:cNvSpPr>
            <a:spLocks noGrp="1"/>
          </p:cNvSpPr>
          <p:nvPr>
            <p:ph type="title"/>
          </p:nvPr>
        </p:nvSpPr>
        <p:spPr/>
        <p:txBody>
          <a:bodyPr/>
          <a:lstStyle/>
          <a:p>
            <a:r>
              <a:rPr lang="zh-TW" altLang="en-US" dirty="0"/>
              <a:t>評量指標</a:t>
            </a:r>
            <a:endParaRPr lang="en-US" dirty="0"/>
          </a:p>
        </p:txBody>
      </p:sp>
      <p:sp>
        <p:nvSpPr>
          <p:cNvPr id="3" name="內容版面配置區 2">
            <a:extLst>
              <a:ext uri="{FF2B5EF4-FFF2-40B4-BE49-F238E27FC236}">
                <a16:creationId xmlns:a16="http://schemas.microsoft.com/office/drawing/2014/main" id="{9C3D3244-0884-44BD-95F8-D8963EF1491F}"/>
              </a:ext>
            </a:extLst>
          </p:cNvPr>
          <p:cNvSpPr>
            <a:spLocks noGrp="1"/>
          </p:cNvSpPr>
          <p:nvPr>
            <p:ph idx="1"/>
          </p:nvPr>
        </p:nvSpPr>
        <p:spPr/>
        <p:txBody>
          <a:bodyPr>
            <a:normAutofit fontScale="77500" lnSpcReduction="20000"/>
          </a:bodyPr>
          <a:lstStyle/>
          <a:p>
            <a:pPr marL="0" indent="0">
              <a:buNone/>
            </a:pPr>
            <a:r>
              <a:rPr lang="zh-TW" altLang="en-US" dirty="0"/>
              <a:t>對於排程機制對 </a:t>
            </a:r>
            <a:r>
              <a:rPr lang="en-US" altLang="zh-TW" dirty="0"/>
              <a:t>DB </a:t>
            </a:r>
            <a:r>
              <a:rPr lang="zh-TW" altLang="en-US" dirty="0"/>
              <a:t>額外產生的負擔，我看這些指標最後算出來的分數</a:t>
            </a:r>
            <a:r>
              <a:rPr lang="en-US" altLang="zh-TW" dirty="0"/>
              <a:t>:</a:t>
            </a:r>
          </a:p>
          <a:p>
            <a:pPr marL="0" indent="0">
              <a:buNone/>
            </a:pPr>
            <a:endParaRPr lang="en-US" altLang="zh-TW" dirty="0"/>
          </a:p>
          <a:p>
            <a:pPr marL="514350" indent="-514350">
              <a:buAutoNum type="arabicPeriod"/>
            </a:pPr>
            <a:r>
              <a:rPr lang="zh-TW" altLang="en-US" dirty="0"/>
              <a:t>所有查詢待執行任務清單的次數 </a:t>
            </a:r>
            <a:r>
              <a:rPr lang="en-US" altLang="zh-TW" dirty="0"/>
              <a:t>(</a:t>
            </a:r>
            <a:r>
              <a:rPr lang="zh-TW" altLang="en-US" dirty="0"/>
              <a:t>權重</a:t>
            </a:r>
            <a:r>
              <a:rPr lang="en-US" altLang="zh-TW" dirty="0"/>
              <a:t>: 100)</a:t>
            </a:r>
          </a:p>
          <a:p>
            <a:pPr marL="514350" indent="-514350">
              <a:buAutoNum type="arabicPeriod"/>
            </a:pPr>
            <a:r>
              <a:rPr lang="zh-TW" altLang="en-US" dirty="0"/>
              <a:t>所有嘗試鎖定任務的次數 </a:t>
            </a:r>
            <a:r>
              <a:rPr lang="en-US" altLang="zh-TW" dirty="0"/>
              <a:t>(</a:t>
            </a:r>
            <a:r>
              <a:rPr lang="zh-TW" altLang="en-US" dirty="0"/>
              <a:t>權重</a:t>
            </a:r>
            <a:r>
              <a:rPr lang="en-US" altLang="zh-TW" dirty="0"/>
              <a:t>: 10)</a:t>
            </a:r>
          </a:p>
          <a:p>
            <a:pPr marL="514350" indent="-514350">
              <a:buAutoNum type="arabicPeriod"/>
            </a:pPr>
            <a:r>
              <a:rPr lang="zh-TW" altLang="en-US" dirty="0"/>
              <a:t>所有查詢指定任務狀態的次數 </a:t>
            </a:r>
            <a:r>
              <a:rPr lang="en-US" altLang="zh-TW" dirty="0"/>
              <a:t>(</a:t>
            </a:r>
            <a:r>
              <a:rPr lang="zh-TW" altLang="en-US" dirty="0"/>
              <a:t>權重</a:t>
            </a:r>
            <a:r>
              <a:rPr lang="en-US" altLang="zh-TW" dirty="0"/>
              <a:t>: 1)</a:t>
            </a:r>
          </a:p>
          <a:p>
            <a:pPr marL="0" indent="0">
              <a:buNone/>
            </a:pPr>
            <a:r>
              <a:rPr lang="zh-TW" altLang="en-US" dirty="0"/>
              <a:t>花費成本評分</a:t>
            </a:r>
            <a:r>
              <a:rPr lang="en-US" altLang="zh-TW" dirty="0"/>
              <a:t>(cost score): (1) x 100 + (2) x 10 + (3)</a:t>
            </a:r>
          </a:p>
          <a:p>
            <a:pPr marL="0" indent="0">
              <a:buNone/>
            </a:pPr>
            <a:endParaRPr lang="en-US" altLang="zh-TW" dirty="0"/>
          </a:p>
          <a:p>
            <a:pPr marL="0" indent="0">
              <a:buNone/>
            </a:pPr>
            <a:r>
              <a:rPr lang="zh-TW" altLang="en-US" dirty="0"/>
              <a:t>對於任務實際執行的精確度，我用這些指標最後算出來的分數</a:t>
            </a:r>
            <a:r>
              <a:rPr lang="en-US" altLang="zh-TW" dirty="0"/>
              <a:t>:</a:t>
            </a:r>
          </a:p>
          <a:p>
            <a:pPr marL="0" indent="0">
              <a:buNone/>
            </a:pPr>
            <a:endParaRPr lang="en-US" altLang="zh-TW" dirty="0"/>
          </a:p>
          <a:p>
            <a:pPr marL="514350" indent="-514350">
              <a:buAutoNum type="arabicPeriod"/>
            </a:pPr>
            <a:r>
              <a:rPr lang="zh-TW" altLang="en-US" dirty="0"/>
              <a:t>所有任務的平均延遲時間</a:t>
            </a:r>
            <a:r>
              <a:rPr lang="en-US" altLang="zh-TW" dirty="0"/>
              <a:t>, Avg(</a:t>
            </a:r>
            <a:r>
              <a:rPr lang="en-US" altLang="zh-TW" dirty="0" err="1"/>
              <a:t>ExecuteAt</a:t>
            </a:r>
            <a:r>
              <a:rPr lang="en-US" altLang="zh-TW" dirty="0"/>
              <a:t> - </a:t>
            </a:r>
            <a:r>
              <a:rPr lang="en-US" altLang="zh-TW" dirty="0" err="1"/>
              <a:t>RunAt</a:t>
            </a:r>
            <a:r>
              <a:rPr lang="en-US" altLang="zh-TW" dirty="0"/>
              <a:t>)</a:t>
            </a:r>
          </a:p>
          <a:p>
            <a:pPr marL="514350" indent="-514350">
              <a:buAutoNum type="arabicPeriod"/>
            </a:pPr>
            <a:r>
              <a:rPr lang="zh-TW" altLang="en-US" dirty="0"/>
              <a:t>所有任務的延遲時間標準差</a:t>
            </a:r>
            <a:r>
              <a:rPr lang="en-US" altLang="zh-TW" dirty="0"/>
              <a:t>, </a:t>
            </a:r>
            <a:r>
              <a:rPr lang="en-US" altLang="zh-TW" dirty="0" err="1"/>
              <a:t>Stdev</a:t>
            </a:r>
            <a:r>
              <a:rPr lang="en-US" altLang="zh-TW" dirty="0"/>
              <a:t>(</a:t>
            </a:r>
            <a:r>
              <a:rPr lang="en-US" altLang="zh-TW" dirty="0" err="1"/>
              <a:t>ExecuteAt</a:t>
            </a:r>
            <a:r>
              <a:rPr lang="en-US" altLang="zh-TW" dirty="0"/>
              <a:t> - </a:t>
            </a:r>
            <a:r>
              <a:rPr lang="en-US" altLang="zh-TW" dirty="0" err="1"/>
              <a:t>RunAt</a:t>
            </a:r>
            <a:r>
              <a:rPr lang="en-US" altLang="zh-TW" dirty="0"/>
              <a:t>)</a:t>
            </a:r>
          </a:p>
          <a:p>
            <a:pPr marL="0" indent="0">
              <a:buNone/>
            </a:pPr>
            <a:r>
              <a:rPr lang="zh-TW" altLang="en-US" dirty="0"/>
              <a:t>精確度評分</a:t>
            </a:r>
            <a:r>
              <a:rPr lang="en-US" altLang="zh-TW" dirty="0"/>
              <a:t>(efficient score): (1) + (2)</a:t>
            </a:r>
            <a:endParaRPr lang="en-US" dirty="0"/>
          </a:p>
        </p:txBody>
      </p:sp>
    </p:spTree>
    <p:extLst>
      <p:ext uri="{BB962C8B-B14F-4D97-AF65-F5344CB8AC3E}">
        <p14:creationId xmlns:p14="http://schemas.microsoft.com/office/powerpoint/2010/main" val="859057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014D1F-CB5A-45CF-9A6A-B13BE2474E70}"/>
              </a:ext>
            </a:extLst>
          </p:cNvPr>
          <p:cNvSpPr>
            <a:spLocks noGrp="1"/>
          </p:cNvSpPr>
          <p:nvPr>
            <p:ph type="title"/>
          </p:nvPr>
        </p:nvSpPr>
        <p:spPr/>
        <p:txBody>
          <a:bodyPr/>
          <a:lstStyle/>
          <a:p>
            <a:r>
              <a:rPr lang="zh-TW" altLang="en-US" dirty="0"/>
              <a:t>成員學到了什麼</a:t>
            </a:r>
            <a:r>
              <a:rPr lang="en-US" altLang="zh-TW" dirty="0"/>
              <a:t>?</a:t>
            </a:r>
            <a:endParaRPr lang="en-US" dirty="0"/>
          </a:p>
        </p:txBody>
      </p:sp>
      <p:sp>
        <p:nvSpPr>
          <p:cNvPr id="3" name="內容版面配置區 2">
            <a:extLst>
              <a:ext uri="{FF2B5EF4-FFF2-40B4-BE49-F238E27FC236}">
                <a16:creationId xmlns:a16="http://schemas.microsoft.com/office/drawing/2014/main" id="{842885EE-CD3A-4A46-92D0-EDE9683B635D}"/>
              </a:ext>
            </a:extLst>
          </p:cNvPr>
          <p:cNvSpPr>
            <a:spLocks noGrp="1"/>
          </p:cNvSpPr>
          <p:nvPr>
            <p:ph idx="1"/>
          </p:nvPr>
        </p:nvSpPr>
        <p:spPr>
          <a:xfrm>
            <a:off x="838200" y="1825625"/>
            <a:ext cx="10515600" cy="2822575"/>
          </a:xfrm>
        </p:spPr>
        <p:txBody>
          <a:bodyPr>
            <a:normAutofit lnSpcReduction="10000"/>
          </a:bodyPr>
          <a:lstStyle/>
          <a:p>
            <a:r>
              <a:rPr lang="zh-TW" altLang="en-US" dirty="0"/>
              <a:t>透過指標來評量優缺點。</a:t>
            </a:r>
            <a:endParaRPr lang="en-US" altLang="zh-TW" dirty="0"/>
          </a:p>
          <a:p>
            <a:r>
              <a:rPr lang="zh-TW" altLang="en-US" dirty="0"/>
              <a:t>評估好 </a:t>
            </a:r>
            <a:r>
              <a:rPr lang="en-US" dirty="0"/>
              <a:t>application </a:t>
            </a:r>
            <a:r>
              <a:rPr lang="zh-TW" altLang="en-US" dirty="0"/>
              <a:t>跟 </a:t>
            </a:r>
            <a:r>
              <a:rPr lang="en-US" dirty="0"/>
              <a:t>infrastructure </a:t>
            </a:r>
            <a:r>
              <a:rPr lang="zh-TW" altLang="en-US" dirty="0"/>
              <a:t>的分界。</a:t>
            </a:r>
            <a:endParaRPr lang="en-US" altLang="zh-TW" dirty="0"/>
          </a:p>
          <a:p>
            <a:r>
              <a:rPr lang="zh-TW" altLang="en-US" dirty="0"/>
              <a:t>掌握自行開發，處理 </a:t>
            </a:r>
            <a:r>
              <a:rPr lang="en-US" altLang="zh-TW" dirty="0"/>
              <a:t>scheduling </a:t>
            </a:r>
            <a:r>
              <a:rPr lang="zh-TW" altLang="en-US" dirty="0"/>
              <a:t>的關鍵技巧 </a:t>
            </a:r>
            <a:r>
              <a:rPr lang="en-US" altLang="zh-TW" dirty="0"/>
              <a:t>(modeling)</a:t>
            </a:r>
            <a:r>
              <a:rPr lang="zh-TW" altLang="en-US" dirty="0"/>
              <a:t>。</a:t>
            </a:r>
            <a:endParaRPr lang="en-US" altLang="zh-TW" dirty="0"/>
          </a:p>
          <a:p>
            <a:r>
              <a:rPr lang="zh-TW" altLang="en-US" dirty="0"/>
              <a:t>透過測試找出最佳的組態。</a:t>
            </a:r>
            <a:endParaRPr lang="en-US" altLang="zh-TW" dirty="0"/>
          </a:p>
          <a:p>
            <a:endParaRPr lang="en-US" dirty="0"/>
          </a:p>
          <a:p>
            <a:r>
              <a:rPr lang="zh-TW" altLang="en-US" dirty="0"/>
              <a:t>解題技巧</a:t>
            </a:r>
            <a:r>
              <a:rPr lang="en-US" altLang="zh-TW" dirty="0"/>
              <a:t>:</a:t>
            </a:r>
            <a:endParaRPr lang="en-US" dirty="0"/>
          </a:p>
        </p:txBody>
      </p:sp>
      <p:cxnSp>
        <p:nvCxnSpPr>
          <p:cNvPr id="5" name="直線單箭頭接點 4">
            <a:extLst>
              <a:ext uri="{FF2B5EF4-FFF2-40B4-BE49-F238E27FC236}">
                <a16:creationId xmlns:a16="http://schemas.microsoft.com/office/drawing/2014/main" id="{61F6D4CC-E5A5-4853-9A49-3A5EC7A2E6B2}"/>
              </a:ext>
            </a:extLst>
          </p:cNvPr>
          <p:cNvCxnSpPr/>
          <p:nvPr/>
        </p:nvCxnSpPr>
        <p:spPr>
          <a:xfrm>
            <a:off x="838200" y="5532120"/>
            <a:ext cx="1072896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等腰三角形 5">
            <a:extLst>
              <a:ext uri="{FF2B5EF4-FFF2-40B4-BE49-F238E27FC236}">
                <a16:creationId xmlns:a16="http://schemas.microsoft.com/office/drawing/2014/main" id="{283940FE-A7B4-40EE-8A0B-45605B3E7AF8}"/>
              </a:ext>
            </a:extLst>
          </p:cNvPr>
          <p:cNvSpPr/>
          <p:nvPr/>
        </p:nvSpPr>
        <p:spPr>
          <a:xfrm rot="10800000">
            <a:off x="2171700"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等腰三角形 6">
            <a:extLst>
              <a:ext uri="{FF2B5EF4-FFF2-40B4-BE49-F238E27FC236}">
                <a16:creationId xmlns:a16="http://schemas.microsoft.com/office/drawing/2014/main" id="{3068D4AE-615F-4696-9208-2D3FD48A96EC}"/>
              </a:ext>
            </a:extLst>
          </p:cNvPr>
          <p:cNvSpPr/>
          <p:nvPr/>
        </p:nvSpPr>
        <p:spPr>
          <a:xfrm rot="10800000">
            <a:off x="2453640"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等腰三角形 7">
            <a:extLst>
              <a:ext uri="{FF2B5EF4-FFF2-40B4-BE49-F238E27FC236}">
                <a16:creationId xmlns:a16="http://schemas.microsoft.com/office/drawing/2014/main" id="{3F957997-B9DA-41DC-A73D-69A2AF2B385E}"/>
              </a:ext>
            </a:extLst>
          </p:cNvPr>
          <p:cNvSpPr/>
          <p:nvPr/>
        </p:nvSpPr>
        <p:spPr>
          <a:xfrm rot="10800000">
            <a:off x="3459480"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等腰三角形 8">
            <a:extLst>
              <a:ext uri="{FF2B5EF4-FFF2-40B4-BE49-F238E27FC236}">
                <a16:creationId xmlns:a16="http://schemas.microsoft.com/office/drawing/2014/main" id="{48EF7EC7-37A7-499B-A047-8661B5711E32}"/>
              </a:ext>
            </a:extLst>
          </p:cNvPr>
          <p:cNvSpPr/>
          <p:nvPr/>
        </p:nvSpPr>
        <p:spPr>
          <a:xfrm rot="10800000">
            <a:off x="3893820"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等腰三角形 9">
            <a:extLst>
              <a:ext uri="{FF2B5EF4-FFF2-40B4-BE49-F238E27FC236}">
                <a16:creationId xmlns:a16="http://schemas.microsoft.com/office/drawing/2014/main" id="{1CC0E839-31A3-44F1-AF3F-147D72B6AE54}"/>
              </a:ext>
            </a:extLst>
          </p:cNvPr>
          <p:cNvSpPr/>
          <p:nvPr/>
        </p:nvSpPr>
        <p:spPr>
          <a:xfrm rot="10800000">
            <a:off x="5615939"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等腰三角形 10">
            <a:extLst>
              <a:ext uri="{FF2B5EF4-FFF2-40B4-BE49-F238E27FC236}">
                <a16:creationId xmlns:a16="http://schemas.microsoft.com/office/drawing/2014/main" id="{F43A8F47-E702-43B0-99D5-3C8DBAB7E289}"/>
              </a:ext>
            </a:extLst>
          </p:cNvPr>
          <p:cNvSpPr/>
          <p:nvPr/>
        </p:nvSpPr>
        <p:spPr>
          <a:xfrm rot="10800000">
            <a:off x="5935980"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等腰三角形 11">
            <a:extLst>
              <a:ext uri="{FF2B5EF4-FFF2-40B4-BE49-F238E27FC236}">
                <a16:creationId xmlns:a16="http://schemas.microsoft.com/office/drawing/2014/main" id="{C001D309-90E4-488C-91E2-D16BDF305F5C}"/>
              </a:ext>
            </a:extLst>
          </p:cNvPr>
          <p:cNvSpPr/>
          <p:nvPr/>
        </p:nvSpPr>
        <p:spPr>
          <a:xfrm rot="10800000">
            <a:off x="6263642"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等腰三角形 12">
            <a:extLst>
              <a:ext uri="{FF2B5EF4-FFF2-40B4-BE49-F238E27FC236}">
                <a16:creationId xmlns:a16="http://schemas.microsoft.com/office/drawing/2014/main" id="{C94955FE-A4EF-491D-A7A9-7428FD317B1D}"/>
              </a:ext>
            </a:extLst>
          </p:cNvPr>
          <p:cNvSpPr/>
          <p:nvPr/>
        </p:nvSpPr>
        <p:spPr>
          <a:xfrm rot="10800000">
            <a:off x="7498082"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等腰三角形 13">
            <a:extLst>
              <a:ext uri="{FF2B5EF4-FFF2-40B4-BE49-F238E27FC236}">
                <a16:creationId xmlns:a16="http://schemas.microsoft.com/office/drawing/2014/main" id="{30DF8166-DB5A-475B-9A39-9865C46AC71F}"/>
              </a:ext>
            </a:extLst>
          </p:cNvPr>
          <p:cNvSpPr/>
          <p:nvPr/>
        </p:nvSpPr>
        <p:spPr>
          <a:xfrm rot="10800000">
            <a:off x="9605011"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等腰三角形 14">
            <a:extLst>
              <a:ext uri="{FF2B5EF4-FFF2-40B4-BE49-F238E27FC236}">
                <a16:creationId xmlns:a16="http://schemas.microsoft.com/office/drawing/2014/main" id="{58638469-556D-4DC1-B669-843D42B3D8C1}"/>
              </a:ext>
            </a:extLst>
          </p:cNvPr>
          <p:cNvSpPr/>
          <p:nvPr/>
        </p:nvSpPr>
        <p:spPr>
          <a:xfrm rot="10800000">
            <a:off x="9886951"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等腰三角形 15">
            <a:extLst>
              <a:ext uri="{FF2B5EF4-FFF2-40B4-BE49-F238E27FC236}">
                <a16:creationId xmlns:a16="http://schemas.microsoft.com/office/drawing/2014/main" id="{D447485D-2BDA-4C73-B400-D57C8AC30496}"/>
              </a:ext>
            </a:extLst>
          </p:cNvPr>
          <p:cNvSpPr/>
          <p:nvPr/>
        </p:nvSpPr>
        <p:spPr>
          <a:xfrm rot="10800000">
            <a:off x="10748011"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E0B51A4A-851B-4958-99A4-4E574A2F7D19}"/>
              </a:ext>
            </a:extLst>
          </p:cNvPr>
          <p:cNvSpPr/>
          <p:nvPr/>
        </p:nvSpPr>
        <p:spPr>
          <a:xfrm>
            <a:off x="2004060" y="4975860"/>
            <a:ext cx="4899639" cy="701035"/>
          </a:xfrm>
          <a:prstGeom prst="rect">
            <a:avLst/>
          </a:prstGeom>
          <a:no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等腰三角形 20">
            <a:extLst>
              <a:ext uri="{FF2B5EF4-FFF2-40B4-BE49-F238E27FC236}">
                <a16:creationId xmlns:a16="http://schemas.microsoft.com/office/drawing/2014/main" id="{1E4CEFE0-D694-48DE-8BCC-7991676ECD76}"/>
              </a:ext>
            </a:extLst>
          </p:cNvPr>
          <p:cNvSpPr/>
          <p:nvPr/>
        </p:nvSpPr>
        <p:spPr>
          <a:xfrm>
            <a:off x="1870710" y="5695951"/>
            <a:ext cx="266700" cy="205717"/>
          </a:xfrm>
          <a:prstGeom prst="triangle">
            <a:avLst/>
          </a:prstGeom>
          <a:solidFill>
            <a:srgbClr val="FFFF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文字方塊 21">
            <a:extLst>
              <a:ext uri="{FF2B5EF4-FFF2-40B4-BE49-F238E27FC236}">
                <a16:creationId xmlns:a16="http://schemas.microsoft.com/office/drawing/2014/main" id="{F09DB62C-E885-4555-A949-9915A4F9FB2C}"/>
              </a:ext>
            </a:extLst>
          </p:cNvPr>
          <p:cNvSpPr txBox="1"/>
          <p:nvPr/>
        </p:nvSpPr>
        <p:spPr>
          <a:xfrm>
            <a:off x="1776864" y="5928375"/>
            <a:ext cx="5354030" cy="646331"/>
          </a:xfrm>
          <a:prstGeom prst="rect">
            <a:avLst/>
          </a:prstGeom>
          <a:noFill/>
        </p:spPr>
        <p:txBody>
          <a:bodyPr wrap="none" rtlCol="0">
            <a:spAutoFit/>
          </a:bodyPr>
          <a:lstStyle/>
          <a:p>
            <a:pPr marL="342900" indent="-342900">
              <a:buAutoNum type="arabicPeriod"/>
            </a:pPr>
            <a:r>
              <a:rPr lang="zh-TW" altLang="en-US" dirty="0">
                <a:solidFill>
                  <a:srgbClr val="FFFF00"/>
                </a:solidFill>
              </a:rPr>
              <a:t>掃描</a:t>
            </a:r>
            <a:r>
              <a:rPr lang="en-US" altLang="zh-TW" dirty="0">
                <a:solidFill>
                  <a:srgbClr val="FFFF00"/>
                </a:solidFill>
              </a:rPr>
              <a:t>: </a:t>
            </a:r>
            <a:r>
              <a:rPr lang="zh-TW" altLang="en-US" dirty="0">
                <a:solidFill>
                  <a:srgbClr val="FFFF00"/>
                </a:solidFill>
              </a:rPr>
              <a:t>未來</a:t>
            </a:r>
            <a:r>
              <a:rPr lang="en-US" altLang="zh-TW" dirty="0">
                <a:solidFill>
                  <a:srgbClr val="FFFF00"/>
                </a:solidFill>
              </a:rPr>
              <a:t> 1 </a:t>
            </a:r>
            <a:r>
              <a:rPr lang="zh-TW" altLang="en-US" dirty="0">
                <a:solidFill>
                  <a:srgbClr val="FFFF00"/>
                </a:solidFill>
              </a:rPr>
              <a:t>小時要執行的任務</a:t>
            </a:r>
            <a:endParaRPr lang="en-US" altLang="zh-TW" dirty="0">
              <a:solidFill>
                <a:srgbClr val="FFFF00"/>
              </a:solidFill>
            </a:endParaRPr>
          </a:p>
          <a:p>
            <a:pPr marL="342900" indent="-342900">
              <a:buAutoNum type="arabicPeriod"/>
            </a:pPr>
            <a:r>
              <a:rPr lang="zh-TW" altLang="en-US" dirty="0">
                <a:solidFill>
                  <a:srgbClr val="FFFF00"/>
                </a:solidFill>
              </a:rPr>
              <a:t>用 </a:t>
            </a:r>
            <a:r>
              <a:rPr lang="en-US" altLang="zh-TW" dirty="0">
                <a:solidFill>
                  <a:srgbClr val="FFFF00"/>
                </a:solidFill>
              </a:rPr>
              <a:t>code </a:t>
            </a:r>
            <a:r>
              <a:rPr lang="zh-TW" altLang="en-US" dirty="0">
                <a:solidFill>
                  <a:srgbClr val="FFFF00"/>
                </a:solidFill>
              </a:rPr>
              <a:t>等待指定時間後 </a:t>
            </a:r>
            <a:r>
              <a:rPr lang="en-US" altLang="zh-TW" dirty="0">
                <a:solidFill>
                  <a:srgbClr val="FFFF00"/>
                </a:solidFill>
              </a:rPr>
              <a:t>(sleep), </a:t>
            </a:r>
            <a:r>
              <a:rPr lang="zh-TW" altLang="en-US" dirty="0">
                <a:solidFill>
                  <a:srgbClr val="FFFF00"/>
                </a:solidFill>
              </a:rPr>
              <a:t>依序執行任務。</a:t>
            </a:r>
            <a:endParaRPr lang="en-US" dirty="0">
              <a:solidFill>
                <a:srgbClr val="FFFF00"/>
              </a:solidFill>
            </a:endParaRPr>
          </a:p>
        </p:txBody>
      </p:sp>
      <p:sp>
        <p:nvSpPr>
          <p:cNvPr id="23" name="矩形 22">
            <a:extLst>
              <a:ext uri="{FF2B5EF4-FFF2-40B4-BE49-F238E27FC236}">
                <a16:creationId xmlns:a16="http://schemas.microsoft.com/office/drawing/2014/main" id="{A125E2E7-A7C2-449F-892E-4993FEA1479A}"/>
              </a:ext>
            </a:extLst>
          </p:cNvPr>
          <p:cNvSpPr/>
          <p:nvPr/>
        </p:nvSpPr>
        <p:spPr>
          <a:xfrm>
            <a:off x="6970415" y="4975860"/>
            <a:ext cx="4899639" cy="701035"/>
          </a:xfrm>
          <a:prstGeom prst="rect">
            <a:avLst/>
          </a:prstGeom>
          <a:no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等腰三角形 23">
            <a:extLst>
              <a:ext uri="{FF2B5EF4-FFF2-40B4-BE49-F238E27FC236}">
                <a16:creationId xmlns:a16="http://schemas.microsoft.com/office/drawing/2014/main" id="{9E638CDA-D551-45CB-A261-B55E39E19683}"/>
              </a:ext>
            </a:extLst>
          </p:cNvPr>
          <p:cNvSpPr/>
          <p:nvPr/>
        </p:nvSpPr>
        <p:spPr>
          <a:xfrm>
            <a:off x="6837065" y="5695951"/>
            <a:ext cx="266700" cy="205717"/>
          </a:xfrm>
          <a:prstGeom prst="triangle">
            <a:avLst/>
          </a:prstGeom>
          <a:solidFill>
            <a:srgbClr val="FFFF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426F99CE-6C7A-4FEA-9A1B-01FBC488EA96}"/>
              </a:ext>
            </a:extLst>
          </p:cNvPr>
          <p:cNvSpPr/>
          <p:nvPr/>
        </p:nvSpPr>
        <p:spPr>
          <a:xfrm>
            <a:off x="-1132449" y="3737610"/>
            <a:ext cx="14912340" cy="3589020"/>
          </a:xfrm>
          <a:prstGeom prst="rect">
            <a:avLst/>
          </a:prstGeom>
          <a:solidFill>
            <a:srgbClr val="3A2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2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animBg="1"/>
      <p:bldP spid="24"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33E06E8-1027-49BA-B11A-7E0A448B08D9}"/>
              </a:ext>
            </a:extLst>
          </p:cNvPr>
          <p:cNvSpPr>
            <a:spLocks noGrp="1"/>
          </p:cNvSpPr>
          <p:nvPr>
            <p:ph type="title"/>
          </p:nvPr>
        </p:nvSpPr>
        <p:spPr/>
        <p:txBody>
          <a:bodyPr>
            <a:normAutofit/>
          </a:bodyPr>
          <a:lstStyle/>
          <a:p>
            <a:r>
              <a:rPr lang="en-US" altLang="zh-TW" dirty="0"/>
              <a:t>4. </a:t>
            </a:r>
            <a:r>
              <a:rPr lang="zh-TW" altLang="en-US" sz="4400" dirty="0"/>
              <a:t>最好的練習</a:t>
            </a:r>
            <a:r>
              <a:rPr lang="en-US" altLang="zh-TW" sz="4400" dirty="0"/>
              <a:t>:</a:t>
            </a:r>
            <a:r>
              <a:rPr lang="zh-TW" altLang="en-US" sz="4400" dirty="0"/>
              <a:t> 現在就開始寫 </a:t>
            </a:r>
            <a:r>
              <a:rPr lang="en-US" altLang="zh-TW" sz="4400" dirty="0"/>
              <a:t>code </a:t>
            </a:r>
            <a:r>
              <a:rPr lang="zh-TW" altLang="en-US" sz="4400" dirty="0"/>
              <a:t>吧</a:t>
            </a:r>
            <a:r>
              <a:rPr lang="en-US" altLang="zh-TW" sz="4400" dirty="0"/>
              <a:t>!</a:t>
            </a:r>
            <a:endParaRPr lang="en-US" sz="4400" dirty="0"/>
          </a:p>
        </p:txBody>
      </p:sp>
      <p:sp>
        <p:nvSpPr>
          <p:cNvPr id="4" name="文字版面配置區 3">
            <a:extLst>
              <a:ext uri="{FF2B5EF4-FFF2-40B4-BE49-F238E27FC236}">
                <a16:creationId xmlns:a16="http://schemas.microsoft.com/office/drawing/2014/main" id="{A21D8B8D-7E53-4E93-A313-DD47CBEE8658}"/>
              </a:ext>
            </a:extLst>
          </p:cNvPr>
          <p:cNvSpPr>
            <a:spLocks noGrp="1"/>
          </p:cNvSpPr>
          <p:nvPr>
            <p:ph type="body" idx="1"/>
          </p:nvPr>
        </p:nvSpPr>
        <p:spPr/>
        <p:txBody>
          <a:bodyPr/>
          <a:lstStyle/>
          <a:p>
            <a:r>
              <a:rPr lang="en-US" altLang="zh-TW" dirty="0"/>
              <a:t>@FionYu</a:t>
            </a:r>
            <a:endParaRPr lang="en-US" dirty="0"/>
          </a:p>
        </p:txBody>
      </p:sp>
    </p:spTree>
    <p:extLst>
      <p:ext uri="{BB962C8B-B14F-4D97-AF65-F5344CB8AC3E}">
        <p14:creationId xmlns:p14="http://schemas.microsoft.com/office/powerpoint/2010/main" val="3772698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CFABB1-AC77-4ACB-BB47-F141E1711492}"/>
              </a:ext>
            </a:extLst>
          </p:cNvPr>
          <p:cNvSpPr>
            <a:spLocks noGrp="1"/>
          </p:cNvSpPr>
          <p:nvPr>
            <p:ph type="title"/>
          </p:nvPr>
        </p:nvSpPr>
        <p:spPr/>
        <p:txBody>
          <a:bodyPr/>
          <a:lstStyle/>
          <a:p>
            <a:r>
              <a:rPr lang="zh-TW" altLang="en-US" dirty="0"/>
              <a:t>我們練習什麼題目</a:t>
            </a:r>
            <a:r>
              <a:rPr lang="en-US" altLang="zh-TW" dirty="0"/>
              <a:t>?</a:t>
            </a:r>
            <a:endParaRPr lang="en-US" dirty="0"/>
          </a:p>
        </p:txBody>
      </p:sp>
      <p:sp>
        <p:nvSpPr>
          <p:cNvPr id="5" name="內容版面配置區 4">
            <a:extLst>
              <a:ext uri="{FF2B5EF4-FFF2-40B4-BE49-F238E27FC236}">
                <a16:creationId xmlns:a16="http://schemas.microsoft.com/office/drawing/2014/main" id="{AF710B14-137E-4174-AD4F-75241E515B9A}"/>
              </a:ext>
            </a:extLst>
          </p:cNvPr>
          <p:cNvSpPr>
            <a:spLocks noGrp="1"/>
          </p:cNvSpPr>
          <p:nvPr>
            <p:ph idx="1"/>
          </p:nvPr>
        </p:nvSpPr>
        <p:spPr/>
        <p:txBody>
          <a:bodyPr/>
          <a:lstStyle/>
          <a:p>
            <a:pPr marL="514350" indent="-514350">
              <a:buFont typeface="+mj-lt"/>
              <a:buAutoNum type="arabicPeriod"/>
            </a:pPr>
            <a:r>
              <a:rPr lang="zh-TW" altLang="en-US" dirty="0"/>
              <a:t>暖身</a:t>
            </a:r>
            <a:r>
              <a:rPr lang="en-US" altLang="zh-TW" dirty="0"/>
              <a:t>:</a:t>
            </a:r>
            <a:r>
              <a:rPr lang="zh-TW" altLang="en-US" dirty="0"/>
              <a:t> 生命遊戲 </a:t>
            </a:r>
            <a:r>
              <a:rPr lang="en-US" altLang="zh-TW" dirty="0"/>
              <a:t>(</a:t>
            </a:r>
            <a:r>
              <a:rPr lang="zh-TW" altLang="en-US" dirty="0"/>
              <a:t>經典計算機科學的題目</a:t>
            </a:r>
            <a:r>
              <a:rPr lang="en-US" altLang="zh-TW" dirty="0"/>
              <a:t>:</a:t>
            </a:r>
            <a:r>
              <a:rPr lang="zh-TW" altLang="en-US" dirty="0"/>
              <a:t> </a:t>
            </a:r>
            <a:r>
              <a:rPr lang="zh-TW" altLang="en-US" sz="2000" dirty="0">
                <a:solidFill>
                  <a:srgbClr val="FFFF00"/>
                </a:solidFill>
                <a:hlinkClick r:id="rId2">
                  <a:extLst>
                    <a:ext uri="{A12FA001-AC4F-418D-AE19-62706E023703}">
                      <ahyp:hlinkClr xmlns:ahyp="http://schemas.microsoft.com/office/drawing/2018/hyperlinkcolor" val="tx"/>
                    </a:ext>
                  </a:extLst>
                </a:hlinkClick>
              </a:rPr>
              <a:t>康威生命遊戲</a:t>
            </a:r>
            <a:r>
              <a:rPr lang="en-US" altLang="zh-TW" dirty="0"/>
              <a:t>)</a:t>
            </a:r>
            <a:br>
              <a:rPr lang="en-US" altLang="zh-TW" dirty="0"/>
            </a:br>
            <a:endParaRPr lang="en-US" altLang="zh-TW" dirty="0"/>
          </a:p>
          <a:p>
            <a:pPr marL="514350" indent="-514350">
              <a:buFont typeface="+mj-lt"/>
              <a:buAutoNum type="arabicPeriod"/>
            </a:pPr>
            <a:r>
              <a:rPr lang="zh-TW" altLang="en-US" dirty="0"/>
              <a:t>承上</a:t>
            </a:r>
            <a:r>
              <a:rPr lang="en-US" altLang="zh-TW" dirty="0"/>
              <a:t>, </a:t>
            </a:r>
            <a:r>
              <a:rPr lang="zh-TW" altLang="en-US" dirty="0"/>
              <a:t>改為 </a:t>
            </a:r>
            <a:r>
              <a:rPr lang="en-US" altLang="zh-TW" dirty="0"/>
              <a:t>OOP </a:t>
            </a:r>
            <a:r>
              <a:rPr lang="zh-TW" altLang="en-US" dirty="0"/>
              <a:t>版本 </a:t>
            </a:r>
            <a:r>
              <a:rPr lang="en-US" altLang="zh-TW" dirty="0"/>
              <a:t>(</a:t>
            </a:r>
            <a:r>
              <a:rPr lang="zh-TW" altLang="en-US" dirty="0"/>
              <a:t> </a:t>
            </a:r>
            <a:r>
              <a:rPr lang="zh-TW" altLang="en-US" b="1" dirty="0">
                <a:solidFill>
                  <a:srgbClr val="FFFF00"/>
                </a:solidFill>
              </a:rPr>
              <a:t>封裝</a:t>
            </a:r>
            <a:r>
              <a:rPr lang="zh-TW" altLang="en-US" dirty="0"/>
              <a:t>；繼承；多型； </a:t>
            </a:r>
            <a:r>
              <a:rPr lang="en-US" altLang="zh-TW" dirty="0"/>
              <a:t>)</a:t>
            </a:r>
            <a:br>
              <a:rPr lang="en-US" altLang="zh-TW" dirty="0"/>
            </a:br>
            <a:endParaRPr lang="en-US" altLang="zh-TW" dirty="0"/>
          </a:p>
          <a:p>
            <a:pPr marL="514350" indent="-514350">
              <a:buFont typeface="+mj-lt"/>
              <a:buAutoNum type="arabicPeriod"/>
            </a:pPr>
            <a:r>
              <a:rPr lang="zh-TW" altLang="en-US" dirty="0"/>
              <a:t>承上</a:t>
            </a:r>
            <a:r>
              <a:rPr lang="en-US" altLang="zh-TW" dirty="0"/>
              <a:t>, </a:t>
            </a:r>
            <a:r>
              <a:rPr lang="zh-TW" altLang="en-US" dirty="0"/>
              <a:t>加入</a:t>
            </a:r>
            <a:r>
              <a:rPr lang="zh-TW" altLang="en-US" b="1" dirty="0">
                <a:solidFill>
                  <a:srgbClr val="FFFF00"/>
                </a:solidFill>
              </a:rPr>
              <a:t>時間維度</a:t>
            </a:r>
            <a:r>
              <a:rPr lang="zh-TW" altLang="en-US" dirty="0"/>
              <a:t>，每個細胞有各自獨立的時間軸</a:t>
            </a:r>
            <a:br>
              <a:rPr lang="en-US" altLang="zh-TW" dirty="0"/>
            </a:br>
            <a:endParaRPr lang="en-US" altLang="zh-TW" dirty="0"/>
          </a:p>
          <a:p>
            <a:pPr marL="514350" indent="-514350">
              <a:buFont typeface="+mj-lt"/>
              <a:buAutoNum type="arabicPeriod"/>
            </a:pPr>
            <a:r>
              <a:rPr lang="zh-TW" altLang="en-US" dirty="0">
                <a:solidFill>
                  <a:schemeClr val="accent3">
                    <a:lumMod val="40000"/>
                    <a:lumOff val="60000"/>
                  </a:schemeClr>
                </a:solidFill>
              </a:rPr>
              <a:t>承上</a:t>
            </a:r>
            <a:r>
              <a:rPr lang="en-US" altLang="zh-TW" dirty="0">
                <a:solidFill>
                  <a:schemeClr val="accent3">
                    <a:lumMod val="40000"/>
                    <a:lumOff val="60000"/>
                  </a:schemeClr>
                </a:solidFill>
              </a:rPr>
              <a:t>, </a:t>
            </a:r>
            <a:r>
              <a:rPr lang="zh-TW" altLang="en-US" dirty="0">
                <a:solidFill>
                  <a:schemeClr val="accent3">
                    <a:lumMod val="40000"/>
                    <a:lumOff val="60000"/>
                  </a:schemeClr>
                </a:solidFill>
              </a:rPr>
              <a:t>每個人的實作都放在同一個世界運行，演化 </a:t>
            </a:r>
            <a:r>
              <a:rPr lang="en-US" altLang="zh-TW" dirty="0">
                <a:solidFill>
                  <a:schemeClr val="accent3">
                    <a:lumMod val="40000"/>
                    <a:lumOff val="60000"/>
                  </a:schemeClr>
                </a:solidFill>
              </a:rPr>
              <a:t>&amp; </a:t>
            </a:r>
            <a:r>
              <a:rPr lang="zh-TW" altLang="en-US" dirty="0">
                <a:solidFill>
                  <a:schemeClr val="accent3">
                    <a:lumMod val="40000"/>
                    <a:lumOff val="60000"/>
                  </a:schemeClr>
                </a:solidFill>
              </a:rPr>
              <a:t>競爭</a:t>
            </a:r>
            <a:r>
              <a:rPr lang="zh-TW" altLang="en-US" dirty="0"/>
              <a:t>。</a:t>
            </a:r>
            <a:endParaRPr lang="en-US" altLang="zh-TW" dirty="0"/>
          </a:p>
        </p:txBody>
      </p:sp>
    </p:spTree>
    <p:extLst>
      <p:ext uri="{BB962C8B-B14F-4D97-AF65-F5344CB8AC3E}">
        <p14:creationId xmlns:p14="http://schemas.microsoft.com/office/powerpoint/2010/main" val="750235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7300F54-F969-4AF6-AA7E-B017232BC8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335"/>
          <a:stretch/>
        </p:blipFill>
        <p:spPr bwMode="auto">
          <a:xfrm>
            <a:off x="899160" y="505778"/>
            <a:ext cx="10393680" cy="530066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F4151DB3-96B4-4BEC-B20F-C5D2ABB69062}"/>
              </a:ext>
            </a:extLst>
          </p:cNvPr>
          <p:cNvSpPr txBox="1"/>
          <p:nvPr/>
        </p:nvSpPr>
        <p:spPr>
          <a:xfrm>
            <a:off x="121920" y="6396335"/>
            <a:ext cx="6888480" cy="646331"/>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rPr>
              <a:t>Ruddy Lee,</a:t>
            </a:r>
            <a:r>
              <a:rPr lang="zh-TW" altLang="en-US" sz="1800" b="0" i="0" u="none" strike="noStrike" dirty="0">
                <a:solidFill>
                  <a:srgbClr val="000000"/>
                </a:solidFill>
                <a:effectLst/>
                <a:latin typeface="Arial" panose="020B0604020202020204" pitchFamily="34" charset="0"/>
              </a:rPr>
              <a:t> </a:t>
            </a:r>
            <a:r>
              <a:rPr lang="en-US" altLang="zh-TW" sz="1800" b="0" i="0" u="none" strike="noStrike" dirty="0">
                <a:solidFill>
                  <a:srgbClr val="000000"/>
                </a:solidFill>
                <a:effectLst/>
                <a:latin typeface="Arial" panose="020B0604020202020204" pitchFamily="34" charset="0"/>
              </a:rPr>
              <a:t>2020/08/04</a:t>
            </a:r>
            <a:r>
              <a:rPr lang="en-US" sz="1800" b="0" i="0" u="none" strike="noStrike" dirty="0">
                <a:solidFill>
                  <a:srgbClr val="000000"/>
                </a:solidFill>
                <a:effectLst/>
                <a:latin typeface="Arial" panose="020B0604020202020204" pitchFamily="34" charset="0"/>
              </a:rPr>
              <a:t> </a:t>
            </a:r>
            <a:r>
              <a:rPr lang="zh-TW" altLang="en-US" sz="1800" b="0" i="0" u="sng" strike="noStrike" dirty="0">
                <a:solidFill>
                  <a:srgbClr val="0097A7"/>
                </a:solidFill>
                <a:effectLst/>
                <a:latin typeface="Arial" panose="020B0604020202020204" pitchFamily="34" charset="0"/>
                <a:hlinkClick r:id="rId3"/>
              </a:rPr>
              <a:t>刻意發現</a:t>
            </a:r>
            <a:r>
              <a:rPr lang="en-US" sz="1800" b="0" i="0" u="sng" strike="noStrike" dirty="0">
                <a:solidFill>
                  <a:srgbClr val="0097A7"/>
                </a:solidFill>
                <a:effectLst/>
                <a:latin typeface="Arial" panose="020B0604020202020204" pitchFamily="34" charset="0"/>
                <a:hlinkClick r:id="rId3"/>
              </a:rPr>
              <a:t>Deliberate Discovery</a:t>
            </a:r>
            <a:r>
              <a:rPr lang="en-US" sz="1800" b="0" i="0" u="none" strike="noStrike" dirty="0">
                <a:solidFill>
                  <a:srgbClr val="000000"/>
                </a:solidFill>
                <a:effectLst/>
                <a:latin typeface="Arial" panose="020B0604020202020204" pitchFamily="34" charset="0"/>
              </a:rPr>
              <a:t>, </a:t>
            </a:r>
            <a:br>
              <a:rPr lang="en-US" b="0" dirty="0">
                <a:effectLst/>
              </a:rPr>
            </a:br>
            <a:endParaRPr lang="en-US" dirty="0"/>
          </a:p>
        </p:txBody>
      </p:sp>
      <p:sp>
        <p:nvSpPr>
          <p:cNvPr id="3" name="矩形: 圓角 2">
            <a:extLst>
              <a:ext uri="{FF2B5EF4-FFF2-40B4-BE49-F238E27FC236}">
                <a16:creationId xmlns:a16="http://schemas.microsoft.com/office/drawing/2014/main" id="{D3535859-2ACC-483C-997F-07D8917F3B1A}"/>
              </a:ext>
            </a:extLst>
          </p:cNvPr>
          <p:cNvSpPr/>
          <p:nvPr/>
        </p:nvSpPr>
        <p:spPr>
          <a:xfrm>
            <a:off x="4191000" y="4274820"/>
            <a:ext cx="1097280" cy="10591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字方塊 4">
            <a:extLst>
              <a:ext uri="{FF2B5EF4-FFF2-40B4-BE49-F238E27FC236}">
                <a16:creationId xmlns:a16="http://schemas.microsoft.com/office/drawing/2014/main" id="{F0A001CA-F782-4DE8-8DFE-C176B1CFB475}"/>
              </a:ext>
            </a:extLst>
          </p:cNvPr>
          <p:cNvSpPr txBox="1"/>
          <p:nvPr/>
        </p:nvSpPr>
        <p:spPr>
          <a:xfrm>
            <a:off x="4191000" y="5404782"/>
            <a:ext cx="3647152" cy="646331"/>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專案執行之初，經驗與知識最少</a:t>
            </a:r>
            <a:endParaRPr lang="en-US" altLang="zh-TW" b="1" dirty="0">
              <a:solidFill>
                <a:srgbClr val="FF0000"/>
              </a:solidFill>
              <a:latin typeface="微軟正黑體" panose="020B0604030504040204" pitchFamily="34" charset="-120"/>
              <a:ea typeface="微軟正黑體" panose="020B0604030504040204" pitchFamily="34" charset="-120"/>
            </a:endParaRPr>
          </a:p>
          <a:p>
            <a:r>
              <a:rPr lang="zh-TW" altLang="en-US" b="1" dirty="0">
                <a:solidFill>
                  <a:srgbClr val="FF0000"/>
                </a:solidFill>
                <a:latin typeface="微軟正黑體" panose="020B0604030504040204" pitchFamily="34" charset="-120"/>
                <a:ea typeface="微軟正黑體" panose="020B0604030504040204" pitchFamily="34" charset="-120"/>
              </a:rPr>
              <a:t>卻要在這個時候做完大部分的決策</a:t>
            </a:r>
            <a:endParaRPr lang="en-US" b="1"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8858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0854FD-164D-477A-AEAA-B42A9BF8748E}"/>
              </a:ext>
            </a:extLst>
          </p:cNvPr>
          <p:cNvSpPr>
            <a:spLocks noGrp="1"/>
          </p:cNvSpPr>
          <p:nvPr>
            <p:ph type="title"/>
          </p:nvPr>
        </p:nvSpPr>
        <p:spPr/>
        <p:txBody>
          <a:bodyPr/>
          <a:lstStyle/>
          <a:p>
            <a:r>
              <a:rPr lang="zh-TW" altLang="en-US" dirty="0"/>
              <a:t>這個 </a:t>
            </a:r>
            <a:r>
              <a:rPr lang="en-US" altLang="zh-TW" dirty="0"/>
              <a:t>“</a:t>
            </a:r>
            <a:r>
              <a:rPr lang="zh-TW" altLang="en-US" dirty="0"/>
              <a:t>練習</a:t>
            </a:r>
            <a:r>
              <a:rPr lang="en-US" altLang="zh-TW" dirty="0"/>
              <a:t>” </a:t>
            </a:r>
            <a:r>
              <a:rPr lang="zh-TW" altLang="en-US" dirty="0"/>
              <a:t>的目的</a:t>
            </a:r>
            <a:r>
              <a:rPr lang="en-US" altLang="zh-TW" dirty="0"/>
              <a:t>:</a:t>
            </a:r>
            <a:endParaRPr lang="en-US" dirty="0"/>
          </a:p>
        </p:txBody>
      </p:sp>
      <p:sp>
        <p:nvSpPr>
          <p:cNvPr id="3" name="內容版面配置區 2">
            <a:extLst>
              <a:ext uri="{FF2B5EF4-FFF2-40B4-BE49-F238E27FC236}">
                <a16:creationId xmlns:a16="http://schemas.microsoft.com/office/drawing/2014/main" id="{AE2A2988-0F90-46F9-9429-55323F6803AC}"/>
              </a:ext>
            </a:extLst>
          </p:cNvPr>
          <p:cNvSpPr>
            <a:spLocks noGrp="1"/>
          </p:cNvSpPr>
          <p:nvPr>
            <p:ph idx="1"/>
          </p:nvPr>
        </p:nvSpPr>
        <p:spPr/>
        <p:txBody>
          <a:bodyPr>
            <a:normAutofit fontScale="92500" lnSpcReduction="20000"/>
          </a:bodyPr>
          <a:lstStyle/>
          <a:p>
            <a:pPr marL="0" indent="0">
              <a:buNone/>
            </a:pPr>
            <a:r>
              <a:rPr lang="zh-TW" altLang="en-US" dirty="0"/>
              <a:t>掌握設計 </a:t>
            </a:r>
            <a:r>
              <a:rPr lang="en-US" altLang="zh-TW" dirty="0"/>
              <a:t>“interface” </a:t>
            </a:r>
            <a:r>
              <a:rPr lang="zh-TW" altLang="en-US" dirty="0"/>
              <a:t>的技巧</a:t>
            </a:r>
            <a:endParaRPr lang="en-US" altLang="zh-TW" dirty="0"/>
          </a:p>
          <a:p>
            <a:r>
              <a:rPr lang="zh-TW" altLang="en-US" dirty="0"/>
              <a:t>介面設計越簡單越好 </a:t>
            </a:r>
            <a:r>
              <a:rPr lang="en-US" altLang="zh-TW" dirty="0"/>
              <a:t>vs </a:t>
            </a:r>
            <a:r>
              <a:rPr lang="zh-TW" altLang="en-US" dirty="0"/>
              <a:t>功能越多越好</a:t>
            </a:r>
            <a:endParaRPr lang="en-US" altLang="zh-TW" dirty="0"/>
          </a:p>
          <a:p>
            <a:r>
              <a:rPr lang="zh-TW" altLang="en-US" dirty="0"/>
              <a:t>介面能取得的資訊越多越好 </a:t>
            </a:r>
            <a:r>
              <a:rPr lang="en-US" altLang="zh-TW" dirty="0"/>
              <a:t>vs </a:t>
            </a:r>
            <a:r>
              <a:rPr lang="zh-TW" altLang="en-US" dirty="0"/>
              <a:t>取得資訊的限制越少越好</a:t>
            </a:r>
            <a:endParaRPr lang="en-US" altLang="zh-TW" dirty="0"/>
          </a:p>
          <a:p>
            <a:endParaRPr lang="en-US" altLang="zh-TW" dirty="0"/>
          </a:p>
          <a:p>
            <a:pPr marL="0" indent="0">
              <a:buNone/>
            </a:pPr>
            <a:r>
              <a:rPr lang="zh-TW" altLang="en-US" dirty="0"/>
              <a:t>找出可行的模型 </a:t>
            </a:r>
            <a:r>
              <a:rPr lang="en-US" altLang="zh-TW" dirty="0"/>
              <a:t>(modeling)</a:t>
            </a:r>
          </a:p>
          <a:p>
            <a:r>
              <a:rPr lang="zh-TW" altLang="en-US" dirty="0"/>
              <a:t>處理時序相關問題的方法</a:t>
            </a:r>
            <a:endParaRPr lang="en-US" altLang="zh-TW" dirty="0"/>
          </a:p>
          <a:p>
            <a:r>
              <a:rPr lang="zh-TW" altLang="en-US" dirty="0"/>
              <a:t>正確的封裝，讓同樣目的的 </a:t>
            </a:r>
            <a:r>
              <a:rPr lang="en-US" altLang="zh-TW" dirty="0"/>
              <a:t>code </a:t>
            </a:r>
            <a:r>
              <a:rPr lang="zh-TW" altLang="en-US" dirty="0"/>
              <a:t>集中在同樣的地方</a:t>
            </a:r>
            <a:endParaRPr lang="en-US" altLang="zh-TW" dirty="0"/>
          </a:p>
          <a:p>
            <a:pPr marL="0" indent="0">
              <a:buNone/>
            </a:pPr>
            <a:endParaRPr lang="en-US" altLang="zh-TW" dirty="0"/>
          </a:p>
          <a:p>
            <a:pPr marL="0" indent="0">
              <a:buNone/>
            </a:pPr>
            <a:r>
              <a:rPr lang="zh-TW" altLang="en-US" dirty="0"/>
              <a:t>開發技巧</a:t>
            </a:r>
            <a:r>
              <a:rPr lang="en-US" altLang="zh-TW" dirty="0"/>
              <a:t>:</a:t>
            </a:r>
          </a:p>
          <a:p>
            <a:r>
              <a:rPr lang="zh-TW" altLang="en-US" dirty="0"/>
              <a:t>善用你選擇語言的描述能力 </a:t>
            </a:r>
            <a:r>
              <a:rPr lang="en-US" altLang="zh-TW" dirty="0"/>
              <a:t>(</a:t>
            </a:r>
            <a:r>
              <a:rPr lang="zh-TW" altLang="en-US" dirty="0"/>
              <a:t>尤其 </a:t>
            </a:r>
            <a:r>
              <a:rPr lang="en-US" altLang="zh-TW" dirty="0"/>
              <a:t>OOPL </a:t>
            </a:r>
            <a:r>
              <a:rPr lang="zh-TW" altLang="en-US" dirty="0"/>
              <a:t>這點更為重要</a:t>
            </a:r>
            <a:r>
              <a:rPr lang="en-US" altLang="zh-TW" dirty="0"/>
              <a:t>)</a:t>
            </a:r>
            <a:endParaRPr lang="en-US" dirty="0"/>
          </a:p>
        </p:txBody>
      </p:sp>
    </p:spTree>
    <p:extLst>
      <p:ext uri="{BB962C8B-B14F-4D97-AF65-F5344CB8AC3E}">
        <p14:creationId xmlns:p14="http://schemas.microsoft.com/office/powerpoint/2010/main" val="4067909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4B53AD-9521-4C3D-A3AA-085CAF31C38F}"/>
              </a:ext>
            </a:extLst>
          </p:cNvPr>
          <p:cNvSpPr>
            <a:spLocks noGrp="1"/>
          </p:cNvSpPr>
          <p:nvPr>
            <p:ph type="title"/>
          </p:nvPr>
        </p:nvSpPr>
        <p:spPr/>
        <p:txBody>
          <a:bodyPr/>
          <a:lstStyle/>
          <a:p>
            <a:r>
              <a:rPr lang="zh-TW" altLang="en-US" dirty="0"/>
              <a:t>練習題目</a:t>
            </a:r>
            <a:r>
              <a:rPr lang="en-US" altLang="zh-TW" dirty="0"/>
              <a:t>:</a:t>
            </a:r>
            <a:r>
              <a:rPr lang="zh-TW" altLang="en-US" dirty="0"/>
              <a:t> 康威生命遊戲</a:t>
            </a:r>
            <a:endParaRPr lang="en-US" dirty="0"/>
          </a:p>
        </p:txBody>
      </p:sp>
      <p:sp>
        <p:nvSpPr>
          <p:cNvPr id="3" name="內容版面配置區 2">
            <a:extLst>
              <a:ext uri="{FF2B5EF4-FFF2-40B4-BE49-F238E27FC236}">
                <a16:creationId xmlns:a16="http://schemas.microsoft.com/office/drawing/2014/main" id="{6FB78BE8-A857-476A-8C36-1BA979DDC6DB}"/>
              </a:ext>
            </a:extLst>
          </p:cNvPr>
          <p:cNvSpPr>
            <a:spLocks noGrp="1"/>
          </p:cNvSpPr>
          <p:nvPr>
            <p:ph idx="1"/>
          </p:nvPr>
        </p:nvSpPr>
        <p:spPr>
          <a:xfrm>
            <a:off x="838200" y="1825625"/>
            <a:ext cx="6096000" cy="4351338"/>
          </a:xfrm>
        </p:spPr>
        <p:txBody>
          <a:bodyPr>
            <a:normAutofit fontScale="92500" lnSpcReduction="10000"/>
          </a:bodyPr>
          <a:lstStyle/>
          <a:p>
            <a:r>
              <a:rPr lang="zh-TW" altLang="en-US" sz="2000" dirty="0">
                <a:latin typeface="+mj-ea"/>
                <a:ea typeface="+mj-ea"/>
              </a:rPr>
              <a:t>每個細胞有兩種狀態 </a:t>
            </a:r>
            <a:r>
              <a:rPr lang="en-US" altLang="zh-TW" sz="2000" dirty="0">
                <a:latin typeface="+mj-ea"/>
                <a:ea typeface="+mj-ea"/>
              </a:rPr>
              <a:t>- </a:t>
            </a:r>
            <a:r>
              <a:rPr lang="zh-TW" altLang="en-US" sz="2000" dirty="0">
                <a:latin typeface="+mj-ea"/>
                <a:ea typeface="+mj-ea"/>
              </a:rPr>
              <a:t>存活或死亡，每個細胞與以自身為中心的周圍八格細胞產生互動</a:t>
            </a:r>
          </a:p>
          <a:p>
            <a:r>
              <a:rPr lang="zh-TW" altLang="en-US" sz="2000" dirty="0">
                <a:latin typeface="+mj-ea"/>
                <a:ea typeface="+mj-ea"/>
              </a:rPr>
              <a:t>當前細胞為存活狀態時，當周圍的存活細胞低於</a:t>
            </a:r>
            <a:r>
              <a:rPr lang="en-US" altLang="zh-TW" sz="2000" dirty="0">
                <a:latin typeface="+mj-ea"/>
                <a:ea typeface="+mj-ea"/>
              </a:rPr>
              <a:t>2</a:t>
            </a:r>
            <a:r>
              <a:rPr lang="zh-TW" altLang="en-US" sz="2000" dirty="0">
                <a:latin typeface="+mj-ea"/>
                <a:ea typeface="+mj-ea"/>
              </a:rPr>
              <a:t>個時（不包含</a:t>
            </a:r>
            <a:r>
              <a:rPr lang="en-US" altLang="zh-TW" sz="2000" dirty="0">
                <a:latin typeface="+mj-ea"/>
                <a:ea typeface="+mj-ea"/>
              </a:rPr>
              <a:t>2</a:t>
            </a:r>
            <a:r>
              <a:rPr lang="zh-TW" altLang="en-US" sz="2000" dirty="0">
                <a:latin typeface="+mj-ea"/>
                <a:ea typeface="+mj-ea"/>
              </a:rPr>
              <a:t>個），該細胞變成死亡狀態。</a:t>
            </a:r>
          </a:p>
          <a:p>
            <a:r>
              <a:rPr lang="zh-TW" altLang="en-US" sz="2000" dirty="0">
                <a:latin typeface="+mj-ea"/>
                <a:ea typeface="+mj-ea"/>
              </a:rPr>
              <a:t>當前細胞為存活狀態時，當周圍有</a:t>
            </a:r>
            <a:r>
              <a:rPr lang="en-US" altLang="zh-TW" sz="2000" dirty="0">
                <a:latin typeface="+mj-ea"/>
                <a:ea typeface="+mj-ea"/>
              </a:rPr>
              <a:t>2</a:t>
            </a:r>
            <a:r>
              <a:rPr lang="zh-TW" altLang="en-US" sz="2000" dirty="0">
                <a:latin typeface="+mj-ea"/>
                <a:ea typeface="+mj-ea"/>
              </a:rPr>
              <a:t>個或</a:t>
            </a:r>
            <a:r>
              <a:rPr lang="en-US" altLang="zh-TW" sz="2000" dirty="0">
                <a:latin typeface="+mj-ea"/>
                <a:ea typeface="+mj-ea"/>
              </a:rPr>
              <a:t>3</a:t>
            </a:r>
            <a:r>
              <a:rPr lang="zh-TW" altLang="en-US" sz="2000" dirty="0">
                <a:latin typeface="+mj-ea"/>
                <a:ea typeface="+mj-ea"/>
              </a:rPr>
              <a:t>個存活細胞時，該細胞保持原樣。</a:t>
            </a:r>
          </a:p>
          <a:p>
            <a:r>
              <a:rPr lang="zh-TW" altLang="en-US" sz="2000" dirty="0">
                <a:latin typeface="+mj-ea"/>
                <a:ea typeface="+mj-ea"/>
              </a:rPr>
              <a:t>當前細胞為存活狀態時，當周圍有超過</a:t>
            </a:r>
            <a:r>
              <a:rPr lang="en-US" altLang="zh-TW" sz="2000" dirty="0">
                <a:latin typeface="+mj-ea"/>
                <a:ea typeface="+mj-ea"/>
              </a:rPr>
              <a:t>3</a:t>
            </a:r>
            <a:r>
              <a:rPr lang="zh-TW" altLang="en-US" sz="2000" dirty="0">
                <a:latin typeface="+mj-ea"/>
                <a:ea typeface="+mj-ea"/>
              </a:rPr>
              <a:t>個存活細胞時，該細胞變成死亡狀態。（模擬生命數量過多）</a:t>
            </a:r>
          </a:p>
          <a:p>
            <a:r>
              <a:rPr lang="zh-TW" altLang="en-US" sz="2000" dirty="0">
                <a:latin typeface="+mj-ea"/>
                <a:ea typeface="+mj-ea"/>
              </a:rPr>
              <a:t>當前細胞為死亡狀態時，當周圍有</a:t>
            </a:r>
            <a:r>
              <a:rPr lang="en-US" altLang="zh-TW" sz="2000" dirty="0">
                <a:latin typeface="+mj-ea"/>
                <a:ea typeface="+mj-ea"/>
              </a:rPr>
              <a:t>3</a:t>
            </a:r>
            <a:r>
              <a:rPr lang="zh-TW" altLang="en-US" sz="2000" dirty="0">
                <a:latin typeface="+mj-ea"/>
                <a:ea typeface="+mj-ea"/>
              </a:rPr>
              <a:t>個存活細胞時，該細胞變成存活狀態。（模擬繁殖）</a:t>
            </a:r>
          </a:p>
          <a:p>
            <a:r>
              <a:rPr lang="zh-TW" altLang="en-US" sz="2000" dirty="0">
                <a:latin typeface="+mj-ea"/>
                <a:ea typeface="+mj-ea"/>
              </a:rPr>
              <a:t>可以把最初的細胞結構定義為種子，當所有在種子中的細胞同時被以上規則處理後，可以得到第一代細胞圖。按規則繼續處理當前的細胞圖，可以得到下一代的細胞圖，周而復始。</a:t>
            </a:r>
            <a:endParaRPr lang="en-US" sz="2000" dirty="0">
              <a:latin typeface="+mj-ea"/>
              <a:ea typeface="+mj-ea"/>
            </a:endParaRPr>
          </a:p>
        </p:txBody>
      </p:sp>
      <p:pic>
        <p:nvPicPr>
          <p:cNvPr id="1026" name="Picture 2">
            <a:extLst>
              <a:ext uri="{FF2B5EF4-FFF2-40B4-BE49-F238E27FC236}">
                <a16:creationId xmlns:a16="http://schemas.microsoft.com/office/drawing/2014/main" id="{7305C4E5-D212-4568-8781-1051584E36C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45655" y="2040888"/>
            <a:ext cx="4280076" cy="3081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19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D08C64-62DB-4784-A381-7E10F15E9EAD}"/>
              </a:ext>
            </a:extLst>
          </p:cNvPr>
          <p:cNvSpPr>
            <a:spLocks noGrp="1"/>
          </p:cNvSpPr>
          <p:nvPr>
            <p:ph type="title"/>
          </p:nvPr>
        </p:nvSpPr>
        <p:spPr/>
        <p:txBody>
          <a:bodyPr/>
          <a:lstStyle/>
          <a:p>
            <a:r>
              <a:rPr lang="zh-TW" altLang="en-US" dirty="0"/>
              <a:t>職責歸屬的思考</a:t>
            </a:r>
            <a:r>
              <a:rPr lang="en-US" altLang="zh-TW" dirty="0"/>
              <a:t>:</a:t>
            </a:r>
            <a:endParaRPr lang="en-US" dirty="0"/>
          </a:p>
        </p:txBody>
      </p:sp>
      <p:sp>
        <p:nvSpPr>
          <p:cNvPr id="3" name="內容版面配置區 2">
            <a:extLst>
              <a:ext uri="{FF2B5EF4-FFF2-40B4-BE49-F238E27FC236}">
                <a16:creationId xmlns:a16="http://schemas.microsoft.com/office/drawing/2014/main" id="{328E8EE5-0E0E-4233-AF79-19C6D8C81BDC}"/>
              </a:ext>
            </a:extLst>
          </p:cNvPr>
          <p:cNvSpPr>
            <a:spLocks noGrp="1"/>
          </p:cNvSpPr>
          <p:nvPr>
            <p:ph idx="1"/>
          </p:nvPr>
        </p:nvSpPr>
        <p:spPr/>
        <p:txBody>
          <a:bodyPr>
            <a:normAutofit fontScale="85000" lnSpcReduction="20000"/>
          </a:bodyPr>
          <a:lstStyle/>
          <a:p>
            <a:pPr marL="0" indent="0">
              <a:buNone/>
            </a:pPr>
            <a:r>
              <a:rPr lang="zh-TW" altLang="en-US" dirty="0"/>
              <a:t>封裝 </a:t>
            </a:r>
            <a:r>
              <a:rPr lang="en-US" altLang="zh-TW" dirty="0"/>
              <a:t>(encapsulation)</a:t>
            </a:r>
          </a:p>
          <a:p>
            <a:r>
              <a:rPr lang="zh-TW" altLang="en-US" dirty="0"/>
              <a:t>如何限定每個細胞只 </a:t>
            </a:r>
            <a:r>
              <a:rPr lang="en-US" altLang="zh-TW" dirty="0"/>
              <a:t>“</a:t>
            </a:r>
            <a:r>
              <a:rPr lang="zh-TW" altLang="en-US" dirty="0"/>
              <a:t>能</a:t>
            </a:r>
            <a:r>
              <a:rPr lang="en-US" altLang="zh-TW" dirty="0"/>
              <a:t>” </a:t>
            </a:r>
            <a:r>
              <a:rPr lang="zh-TW" altLang="en-US" dirty="0"/>
              <a:t>看到周圍 </a:t>
            </a:r>
            <a:r>
              <a:rPr lang="en-US" altLang="zh-TW" dirty="0"/>
              <a:t>8 </a:t>
            </a:r>
            <a:r>
              <a:rPr lang="zh-TW" altLang="en-US" dirty="0"/>
              <a:t>個細胞的狀態</a:t>
            </a:r>
            <a:r>
              <a:rPr lang="en-US" altLang="zh-TW" dirty="0"/>
              <a:t>?</a:t>
            </a:r>
          </a:p>
          <a:p>
            <a:r>
              <a:rPr lang="zh-TW" altLang="en-US" dirty="0"/>
              <a:t>每個細胞 </a:t>
            </a:r>
            <a:r>
              <a:rPr lang="en-US" altLang="zh-TW" dirty="0"/>
              <a:t>“</a:t>
            </a:r>
            <a:r>
              <a:rPr lang="zh-TW" altLang="en-US" dirty="0"/>
              <a:t>應該</a:t>
            </a:r>
            <a:r>
              <a:rPr lang="en-US" altLang="zh-TW" dirty="0"/>
              <a:t>” </a:t>
            </a:r>
            <a:r>
              <a:rPr lang="zh-TW" altLang="en-US" dirty="0"/>
              <a:t>知道自己的座標嗎</a:t>
            </a:r>
            <a:r>
              <a:rPr lang="en-US" altLang="zh-TW" dirty="0"/>
              <a:t>?</a:t>
            </a:r>
          </a:p>
          <a:p>
            <a:r>
              <a:rPr lang="zh-TW" altLang="en-US" dirty="0"/>
              <a:t>誰來改變細胞的 </a:t>
            </a:r>
            <a:r>
              <a:rPr lang="en-US" altLang="zh-TW" dirty="0"/>
              <a:t>“</a:t>
            </a:r>
            <a:r>
              <a:rPr lang="zh-TW" altLang="en-US" dirty="0"/>
              <a:t>狀態</a:t>
            </a:r>
            <a:r>
              <a:rPr lang="en-US" altLang="zh-TW" dirty="0"/>
              <a:t>”</a:t>
            </a:r>
            <a:r>
              <a:rPr lang="zh-TW" altLang="en-US" dirty="0"/>
              <a:t> </a:t>
            </a:r>
            <a:r>
              <a:rPr lang="en-US" altLang="zh-TW" dirty="0"/>
              <a:t>?</a:t>
            </a:r>
            <a:r>
              <a:rPr lang="zh-TW" altLang="en-US" dirty="0"/>
              <a:t> 自己改變</a:t>
            </a:r>
            <a:r>
              <a:rPr lang="en-US" altLang="zh-TW" dirty="0"/>
              <a:t>? </a:t>
            </a:r>
            <a:r>
              <a:rPr lang="zh-TW" altLang="en-US" dirty="0"/>
              <a:t>還是被世界改變</a:t>
            </a:r>
            <a:r>
              <a:rPr lang="en-US" altLang="zh-TW" dirty="0"/>
              <a:t>?</a:t>
            </a:r>
          </a:p>
          <a:p>
            <a:endParaRPr lang="en-US" dirty="0"/>
          </a:p>
          <a:p>
            <a:pPr marL="0" indent="0">
              <a:buNone/>
            </a:pPr>
            <a:r>
              <a:rPr lang="zh-TW" altLang="en-US" dirty="0"/>
              <a:t>模型 </a:t>
            </a:r>
            <a:r>
              <a:rPr lang="en-US" altLang="zh-TW" dirty="0"/>
              <a:t>(modeling)</a:t>
            </a:r>
          </a:p>
          <a:p>
            <a:r>
              <a:rPr lang="zh-TW" altLang="en-US" dirty="0"/>
              <a:t>細胞演化的規則，計算的時機，是否該掌握在細胞身上</a:t>
            </a:r>
            <a:r>
              <a:rPr lang="en-US" altLang="zh-TW" dirty="0"/>
              <a:t>?</a:t>
            </a:r>
          </a:p>
          <a:p>
            <a:r>
              <a:rPr lang="zh-TW" altLang="en-US" dirty="0"/>
              <a:t>時間的驅動由誰來負責</a:t>
            </a:r>
            <a:r>
              <a:rPr lang="en-US" altLang="zh-TW" dirty="0"/>
              <a:t>?</a:t>
            </a:r>
            <a:endParaRPr lang="en-US" dirty="0"/>
          </a:p>
          <a:p>
            <a:r>
              <a:rPr lang="zh-TW" altLang="en-US" dirty="0"/>
              <a:t>如果世界的運行不再是 </a:t>
            </a:r>
            <a:r>
              <a:rPr lang="en-US" altLang="zh-TW" dirty="0"/>
              <a:t>“</a:t>
            </a:r>
            <a:r>
              <a:rPr lang="zh-TW" altLang="en-US" dirty="0"/>
              <a:t>回合制</a:t>
            </a:r>
            <a:r>
              <a:rPr lang="en-US" altLang="zh-TW" dirty="0"/>
              <a:t>” ?</a:t>
            </a:r>
          </a:p>
          <a:p>
            <a:r>
              <a:rPr lang="zh-TW" altLang="en-US" dirty="0"/>
              <a:t>如果世界存在不同生存規則的細胞</a:t>
            </a:r>
            <a:r>
              <a:rPr lang="en-US" altLang="zh-TW" dirty="0"/>
              <a:t>?</a:t>
            </a:r>
          </a:p>
          <a:p>
            <a:r>
              <a:rPr lang="zh-TW" altLang="en-US" dirty="0"/>
              <a:t>如果</a:t>
            </a:r>
            <a:r>
              <a:rPr lang="en-US" altLang="zh-TW" dirty="0"/>
              <a:t>…</a:t>
            </a:r>
            <a:endParaRPr lang="en-US" dirty="0"/>
          </a:p>
        </p:txBody>
      </p:sp>
    </p:spTree>
    <p:extLst>
      <p:ext uri="{BB962C8B-B14F-4D97-AF65-F5344CB8AC3E}">
        <p14:creationId xmlns:p14="http://schemas.microsoft.com/office/powerpoint/2010/main" val="3463652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7133C49-217F-4C13-BB7B-0FDCF57920E4}"/>
              </a:ext>
            </a:extLst>
          </p:cNvPr>
          <p:cNvSpPr>
            <a:spLocks noGrp="1"/>
          </p:cNvSpPr>
          <p:nvPr>
            <p:ph type="title"/>
          </p:nvPr>
        </p:nvSpPr>
        <p:spPr/>
        <p:txBody>
          <a:bodyPr/>
          <a:lstStyle/>
          <a:p>
            <a:endParaRPr lang="en-US" dirty="0"/>
          </a:p>
        </p:txBody>
      </p:sp>
      <p:sp>
        <p:nvSpPr>
          <p:cNvPr id="5" name="文字版面配置區 4">
            <a:extLst>
              <a:ext uri="{FF2B5EF4-FFF2-40B4-BE49-F238E27FC236}">
                <a16:creationId xmlns:a16="http://schemas.microsoft.com/office/drawing/2014/main" id="{B320DDBD-C181-48F1-9F5A-DB50A3E32863}"/>
              </a:ext>
            </a:extLst>
          </p:cNvPr>
          <p:cNvSpPr>
            <a:spLocks noGrp="1"/>
          </p:cNvSpPr>
          <p:nvPr>
            <p:ph type="body" idx="1"/>
          </p:nvPr>
        </p:nvSpPr>
        <p:spPr/>
        <p:txBody>
          <a:bodyPr/>
          <a:lstStyle/>
          <a:p>
            <a:r>
              <a:rPr lang="en-US" altLang="zh-TW" dirty="0"/>
              <a:t>&lt;</a:t>
            </a:r>
            <a:r>
              <a:rPr lang="zh-TW" altLang="en-US" dirty="0"/>
              <a:t> </a:t>
            </a:r>
            <a:r>
              <a:rPr lang="en-US" altLang="zh-TW" dirty="0"/>
              <a:t>To </a:t>
            </a:r>
            <a:r>
              <a:rPr lang="en-US" altLang="zh-TW" dirty="0" err="1"/>
              <a:t>Fion’s</a:t>
            </a:r>
            <a:r>
              <a:rPr lang="en-US" altLang="zh-TW" dirty="0"/>
              <a:t> </a:t>
            </a:r>
            <a:r>
              <a:rPr lang="en-US" altLang="zh-TW" dirty="0">
                <a:hlinkClick r:id="rId2" action="ppaction://hlinkpres?slideindex=1&amp;slidetitle="/>
              </a:rPr>
              <a:t>Slides</a:t>
            </a:r>
            <a:r>
              <a:rPr lang="en-US" altLang="zh-TW" dirty="0"/>
              <a:t> &gt;</a:t>
            </a:r>
          </a:p>
        </p:txBody>
      </p:sp>
    </p:spTree>
    <p:extLst>
      <p:ext uri="{BB962C8B-B14F-4D97-AF65-F5344CB8AC3E}">
        <p14:creationId xmlns:p14="http://schemas.microsoft.com/office/powerpoint/2010/main" val="3994183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5FCAC1-C7FF-461A-9D17-86AC81617E41}"/>
              </a:ext>
            </a:extLst>
          </p:cNvPr>
          <p:cNvSpPr>
            <a:spLocks noGrp="1"/>
          </p:cNvSpPr>
          <p:nvPr>
            <p:ph type="title"/>
          </p:nvPr>
        </p:nvSpPr>
        <p:spPr/>
        <p:txBody>
          <a:bodyPr/>
          <a:lstStyle/>
          <a:p>
            <a:r>
              <a:rPr lang="en-US" altLang="zh-TW" dirty="0"/>
              <a:t>5.</a:t>
            </a:r>
            <a:r>
              <a:rPr lang="zh-TW" altLang="en-US" dirty="0"/>
              <a:t>收穫</a:t>
            </a:r>
            <a:r>
              <a:rPr lang="en-US" altLang="zh-TW" sz="6000" dirty="0"/>
              <a:t>:</a:t>
            </a:r>
            <a:r>
              <a:rPr lang="zh-TW" altLang="en-US" sz="6000" dirty="0"/>
              <a:t> </a:t>
            </a:r>
            <a:r>
              <a:rPr lang="zh-TW" altLang="en-US" sz="3600" dirty="0"/>
              <a:t>學到抽象化 </a:t>
            </a:r>
            <a:r>
              <a:rPr lang="en-US" altLang="zh-TW" sz="3600" dirty="0"/>
              <a:t>+ </a:t>
            </a:r>
            <a:r>
              <a:rPr lang="zh-TW" altLang="en-US" sz="3600" dirty="0"/>
              <a:t>時間序的批次處理作法</a:t>
            </a:r>
            <a:endParaRPr lang="en-US" sz="4400" dirty="0"/>
          </a:p>
        </p:txBody>
      </p:sp>
      <p:sp>
        <p:nvSpPr>
          <p:cNvPr id="3" name="文字版面配置區 2">
            <a:extLst>
              <a:ext uri="{FF2B5EF4-FFF2-40B4-BE49-F238E27FC236}">
                <a16:creationId xmlns:a16="http://schemas.microsoft.com/office/drawing/2014/main" id="{A06F88FB-72A4-4714-B462-2A8C97D77DCD}"/>
              </a:ext>
            </a:extLst>
          </p:cNvPr>
          <p:cNvSpPr>
            <a:spLocks noGrp="1"/>
          </p:cNvSpPr>
          <p:nvPr>
            <p:ph type="body" idx="1"/>
          </p:nvPr>
        </p:nvSpPr>
        <p:spPr/>
        <p:txBody>
          <a:bodyPr/>
          <a:lstStyle/>
          <a:p>
            <a:r>
              <a:rPr lang="en-US" altLang="zh-TW" dirty="0"/>
              <a:t>//</a:t>
            </a:r>
            <a:r>
              <a:rPr lang="zh-TW" altLang="en-US" dirty="0"/>
              <a:t> </a:t>
            </a:r>
            <a:r>
              <a:rPr lang="en-US" altLang="zh-TW" dirty="0"/>
              <a:t>C#</a:t>
            </a:r>
            <a:r>
              <a:rPr lang="zh-TW" altLang="en-US" dirty="0"/>
              <a:t> 是很棒的語言，善用語言特性來解決邏輯問題，而非只有最佳化。</a:t>
            </a:r>
            <a:endParaRPr lang="en-US" altLang="zh-TW" dirty="0"/>
          </a:p>
          <a:p>
            <a:r>
              <a:rPr lang="en-US" altLang="zh-TW" dirty="0"/>
              <a:t>//</a:t>
            </a:r>
            <a:r>
              <a:rPr lang="zh-TW" altLang="en-US" dirty="0"/>
              <a:t> 善用 </a:t>
            </a:r>
            <a:r>
              <a:rPr lang="en-US" altLang="zh-TW" dirty="0"/>
              <a:t>Andres Hejlsberg</a:t>
            </a:r>
            <a:r>
              <a:rPr lang="zh-TW" altLang="en-US" dirty="0"/>
              <a:t> 大神的恩賜，能用 </a:t>
            </a:r>
            <a:r>
              <a:rPr lang="en-US" altLang="zh-TW" dirty="0"/>
              <a:t>C#</a:t>
            </a:r>
            <a:r>
              <a:rPr lang="zh-TW" altLang="en-US" dirty="0"/>
              <a:t> 來解決問題是幸福的。</a:t>
            </a:r>
            <a:endParaRPr lang="en-US" dirty="0"/>
          </a:p>
        </p:txBody>
      </p:sp>
    </p:spTree>
    <p:extLst>
      <p:ext uri="{BB962C8B-B14F-4D97-AF65-F5344CB8AC3E}">
        <p14:creationId xmlns:p14="http://schemas.microsoft.com/office/powerpoint/2010/main" val="3800407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34A40A0-A347-44C2-BDE1-101CD47263E3}"/>
              </a:ext>
            </a:extLst>
          </p:cNvPr>
          <p:cNvSpPr>
            <a:spLocks noGrp="1"/>
          </p:cNvSpPr>
          <p:nvPr>
            <p:ph type="title"/>
          </p:nvPr>
        </p:nvSpPr>
        <p:spPr/>
        <p:txBody>
          <a:bodyPr/>
          <a:lstStyle/>
          <a:p>
            <a:r>
              <a:rPr lang="zh-TW" altLang="en-US" dirty="0"/>
              <a:t>最</a:t>
            </a:r>
            <a:r>
              <a:rPr lang="zh-TW" altLang="en-US" strike="sngStrike" dirty="0"/>
              <a:t>簡單</a:t>
            </a:r>
            <a:r>
              <a:rPr lang="zh-TW" altLang="en-US" dirty="0"/>
              <a:t>直覺的做法</a:t>
            </a:r>
            <a:r>
              <a:rPr lang="en-US" altLang="zh-TW" dirty="0"/>
              <a:t>:</a:t>
            </a:r>
            <a:r>
              <a:rPr lang="zh-TW" altLang="en-US" dirty="0"/>
              <a:t> </a:t>
            </a:r>
            <a:r>
              <a:rPr lang="zh-TW" altLang="en-US" sz="3600" dirty="0"/>
              <a:t>用執行緒 </a:t>
            </a:r>
            <a:r>
              <a:rPr lang="en-US" altLang="zh-TW" sz="3600" dirty="0"/>
              <a:t>+</a:t>
            </a:r>
            <a:r>
              <a:rPr lang="zh-TW" altLang="en-US" sz="3600" dirty="0"/>
              <a:t> </a:t>
            </a:r>
            <a:r>
              <a:rPr lang="en-US" altLang="zh-TW" sz="3600" dirty="0"/>
              <a:t>Timer / Sleep</a:t>
            </a:r>
            <a:endParaRPr lang="en-US" dirty="0"/>
          </a:p>
        </p:txBody>
      </p:sp>
      <p:sp>
        <p:nvSpPr>
          <p:cNvPr id="5" name="內容版面配置區 4">
            <a:extLst>
              <a:ext uri="{FF2B5EF4-FFF2-40B4-BE49-F238E27FC236}">
                <a16:creationId xmlns:a16="http://schemas.microsoft.com/office/drawing/2014/main" id="{EF42BFF9-C00A-41EE-85E5-58E8AABE1C1D}"/>
              </a:ext>
            </a:extLst>
          </p:cNvPr>
          <p:cNvSpPr>
            <a:spLocks noGrp="1"/>
          </p:cNvSpPr>
          <p:nvPr>
            <p:ph idx="1"/>
          </p:nvPr>
        </p:nvSpPr>
        <p:spPr/>
        <p:txBody>
          <a:bodyPr/>
          <a:lstStyle/>
          <a:p>
            <a:r>
              <a:rPr lang="zh-TW" altLang="en-US" dirty="0"/>
              <a:t>用 </a:t>
            </a:r>
            <a:r>
              <a:rPr lang="en-US" altLang="zh-TW" dirty="0"/>
              <a:t>Event / Timer </a:t>
            </a:r>
            <a:r>
              <a:rPr lang="zh-TW" altLang="en-US" dirty="0"/>
              <a:t>控制時間 </a:t>
            </a:r>
            <a:r>
              <a:rPr lang="en-US" altLang="zh-TW" dirty="0"/>
              <a:t>(</a:t>
            </a:r>
            <a:r>
              <a:rPr lang="zh-TW" altLang="en-US" dirty="0"/>
              <a:t>缺點</a:t>
            </a:r>
            <a:r>
              <a:rPr lang="en-US" altLang="zh-TW" dirty="0"/>
              <a:t>: </a:t>
            </a:r>
            <a:r>
              <a:rPr lang="zh-TW" altLang="en-US" dirty="0"/>
              <a:t>會將處理邏輯切碎</a:t>
            </a:r>
            <a:r>
              <a:rPr lang="en-US" altLang="zh-TW" dirty="0"/>
              <a:t>)</a:t>
            </a:r>
          </a:p>
          <a:p>
            <a:r>
              <a:rPr lang="zh-TW" altLang="en-US" dirty="0"/>
              <a:t>用 </a:t>
            </a:r>
            <a:r>
              <a:rPr lang="en-US" altLang="zh-TW" dirty="0"/>
              <a:t>Thread </a:t>
            </a:r>
            <a:r>
              <a:rPr lang="zh-TW" altLang="en-US" dirty="0"/>
              <a:t>保有連續的處理邏輯 </a:t>
            </a:r>
            <a:r>
              <a:rPr lang="en-US" altLang="zh-TW" dirty="0"/>
              <a:t>(</a:t>
            </a:r>
            <a:r>
              <a:rPr lang="zh-TW" altLang="en-US" dirty="0"/>
              <a:t>缺點</a:t>
            </a:r>
            <a:r>
              <a:rPr lang="en-US" altLang="zh-TW" dirty="0"/>
              <a:t>:</a:t>
            </a:r>
            <a:r>
              <a:rPr lang="zh-TW" altLang="en-US" dirty="0"/>
              <a:t> 競爭；耗費資源</a:t>
            </a:r>
            <a:r>
              <a:rPr lang="en-US" altLang="zh-TW" dirty="0"/>
              <a:t>)</a:t>
            </a:r>
          </a:p>
          <a:p>
            <a:endParaRPr lang="en-US" dirty="0"/>
          </a:p>
          <a:p>
            <a:pPr marL="0" indent="0">
              <a:buNone/>
            </a:pPr>
            <a:r>
              <a:rPr lang="en-US" dirty="0"/>
              <a:t>// </a:t>
            </a:r>
            <a:r>
              <a:rPr lang="zh-TW" altLang="en-US" dirty="0"/>
              <a:t>平行處理，都隱含了一部分的不確定性 </a:t>
            </a:r>
            <a:r>
              <a:rPr lang="en-US" altLang="zh-TW" dirty="0"/>
              <a:t>(</a:t>
            </a:r>
            <a:r>
              <a:rPr lang="zh-TW" altLang="en-US" dirty="0"/>
              <a:t>同步、競爭、鎖定</a:t>
            </a:r>
            <a:r>
              <a:rPr lang="en-US" altLang="zh-TW" dirty="0"/>
              <a:t>…)</a:t>
            </a:r>
            <a:endParaRPr lang="en-US" dirty="0"/>
          </a:p>
          <a:p>
            <a:pPr marL="0" indent="0">
              <a:buNone/>
            </a:pPr>
            <a:r>
              <a:rPr lang="en-US" dirty="0"/>
              <a:t>// </a:t>
            </a:r>
            <a:r>
              <a:rPr lang="zh-TW" altLang="en-US" dirty="0"/>
              <a:t>在不需要平行處理的情況下，是否有更簡單的作法</a:t>
            </a:r>
            <a:r>
              <a:rPr lang="en-US" altLang="zh-TW" dirty="0"/>
              <a:t>?</a:t>
            </a:r>
            <a:endParaRPr lang="en-US" dirty="0"/>
          </a:p>
        </p:txBody>
      </p:sp>
    </p:spTree>
    <p:extLst>
      <p:ext uri="{BB962C8B-B14F-4D97-AF65-F5344CB8AC3E}">
        <p14:creationId xmlns:p14="http://schemas.microsoft.com/office/powerpoint/2010/main" val="168523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0260B-FF5A-4CF4-B32B-B6C26D266494}"/>
              </a:ext>
            </a:extLst>
          </p:cNvPr>
          <p:cNvSpPr>
            <a:spLocks noGrp="1"/>
          </p:cNvSpPr>
          <p:nvPr>
            <p:ph type="title"/>
          </p:nvPr>
        </p:nvSpPr>
        <p:spPr/>
        <p:txBody>
          <a:bodyPr/>
          <a:lstStyle/>
          <a:p>
            <a:endParaRPr lang="zh-TW" altLang="en-US" dirty="0"/>
          </a:p>
        </p:txBody>
      </p:sp>
      <p:sp>
        <p:nvSpPr>
          <p:cNvPr id="5" name="Content Placeholder 4">
            <a:extLst>
              <a:ext uri="{FF2B5EF4-FFF2-40B4-BE49-F238E27FC236}">
                <a16:creationId xmlns:a16="http://schemas.microsoft.com/office/drawing/2014/main" id="{FC0048D4-09B4-44C1-A715-E1C4FCF62BE5}"/>
              </a:ext>
            </a:extLst>
          </p:cNvPr>
          <p:cNvSpPr>
            <a:spLocks noGrp="1"/>
          </p:cNvSpPr>
          <p:nvPr>
            <p:ph idx="1"/>
          </p:nvPr>
        </p:nvSpPr>
        <p:spPr/>
        <p:txBody>
          <a:bodyPr/>
          <a:lstStyle/>
          <a:p>
            <a:r>
              <a:rPr lang="en-US" altLang="zh-TW" dirty="0" err="1"/>
              <a:t>Fion’s</a:t>
            </a:r>
            <a:r>
              <a:rPr lang="en-US" altLang="zh-TW" dirty="0"/>
              <a:t> Slides P38</a:t>
            </a:r>
            <a:endParaRPr lang="zh-TW" altLang="en-US" dirty="0"/>
          </a:p>
        </p:txBody>
      </p:sp>
      <p:pic>
        <p:nvPicPr>
          <p:cNvPr id="2" name="圖片 1">
            <a:extLst>
              <a:ext uri="{FF2B5EF4-FFF2-40B4-BE49-F238E27FC236}">
                <a16:creationId xmlns:a16="http://schemas.microsoft.com/office/drawing/2014/main" id="{5376294D-0620-4811-B5D7-D72E38B325F7}"/>
              </a:ext>
            </a:extLst>
          </p:cNvPr>
          <p:cNvPicPr>
            <a:picLocks noChangeAspect="1"/>
          </p:cNvPicPr>
          <p:nvPr/>
        </p:nvPicPr>
        <p:blipFill>
          <a:blip r:embed="rId3"/>
          <a:stretch>
            <a:fillRect/>
          </a:stretch>
        </p:blipFill>
        <p:spPr>
          <a:xfrm>
            <a:off x="0" y="0"/>
            <a:ext cx="12192000" cy="6857238"/>
          </a:xfrm>
          <a:prstGeom prst="rect">
            <a:avLst/>
          </a:prstGeom>
        </p:spPr>
      </p:pic>
      <p:sp>
        <p:nvSpPr>
          <p:cNvPr id="3" name="矩形: 圓角 2">
            <a:extLst>
              <a:ext uri="{FF2B5EF4-FFF2-40B4-BE49-F238E27FC236}">
                <a16:creationId xmlns:a16="http://schemas.microsoft.com/office/drawing/2014/main" id="{898DE09C-96B4-4187-A34A-D7110808202A}"/>
              </a:ext>
            </a:extLst>
          </p:cNvPr>
          <p:cNvSpPr/>
          <p:nvPr/>
        </p:nvSpPr>
        <p:spPr>
          <a:xfrm>
            <a:off x="944880" y="3429000"/>
            <a:ext cx="11140440" cy="5638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每個細胞自己的時間序列</a:t>
            </a:r>
            <a:endParaRPr lang="en-US" dirty="0">
              <a:latin typeface="微軟正黑體" panose="020B0604030504040204" pitchFamily="34" charset="-120"/>
              <a:ea typeface="微軟正黑體" panose="020B0604030504040204" pitchFamily="34" charset="-120"/>
            </a:endParaRPr>
          </a:p>
        </p:txBody>
      </p:sp>
      <p:sp>
        <p:nvSpPr>
          <p:cNvPr id="6" name="矩形: 圓角 5">
            <a:extLst>
              <a:ext uri="{FF2B5EF4-FFF2-40B4-BE49-F238E27FC236}">
                <a16:creationId xmlns:a16="http://schemas.microsoft.com/office/drawing/2014/main" id="{FA3AD97B-08B4-45F9-99AD-BF55036F8B2E}"/>
              </a:ext>
            </a:extLst>
          </p:cNvPr>
          <p:cNvSpPr/>
          <p:nvPr/>
        </p:nvSpPr>
        <p:spPr>
          <a:xfrm>
            <a:off x="944880" y="4051077"/>
            <a:ext cx="11140440" cy="5638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微軟正黑體" panose="020B0604030504040204" pitchFamily="34" charset="-120"/>
              <a:ea typeface="微軟正黑體" panose="020B0604030504040204" pitchFamily="34" charset="-120"/>
            </a:endParaRPr>
          </a:p>
        </p:txBody>
      </p:sp>
      <p:sp>
        <p:nvSpPr>
          <p:cNvPr id="7" name="矩形: 圓角 6">
            <a:extLst>
              <a:ext uri="{FF2B5EF4-FFF2-40B4-BE49-F238E27FC236}">
                <a16:creationId xmlns:a16="http://schemas.microsoft.com/office/drawing/2014/main" id="{27367444-C276-4D35-A55C-CBA3913E955E}"/>
              </a:ext>
            </a:extLst>
          </p:cNvPr>
          <p:cNvSpPr/>
          <p:nvPr/>
        </p:nvSpPr>
        <p:spPr>
          <a:xfrm>
            <a:off x="944880" y="4673154"/>
            <a:ext cx="11140440" cy="5638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E8D51484-D878-43CC-B61B-BBBF6129F01B}"/>
              </a:ext>
            </a:extLst>
          </p:cNvPr>
          <p:cNvSpPr/>
          <p:nvPr/>
        </p:nvSpPr>
        <p:spPr>
          <a:xfrm>
            <a:off x="944880" y="5295231"/>
            <a:ext cx="11140440" cy="5638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CF776597-2F44-4196-87CA-59062A70D2EB}"/>
              </a:ext>
            </a:extLst>
          </p:cNvPr>
          <p:cNvSpPr/>
          <p:nvPr/>
        </p:nvSpPr>
        <p:spPr>
          <a:xfrm>
            <a:off x="0" y="518159"/>
            <a:ext cx="12192000" cy="1475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圓角 9">
            <a:extLst>
              <a:ext uri="{FF2B5EF4-FFF2-40B4-BE49-F238E27FC236}">
                <a16:creationId xmlns:a16="http://schemas.microsoft.com/office/drawing/2014/main" id="{3EDAB410-1B9A-4740-A315-F7FB4821B15E}"/>
              </a:ext>
            </a:extLst>
          </p:cNvPr>
          <p:cNvSpPr/>
          <p:nvPr/>
        </p:nvSpPr>
        <p:spPr>
          <a:xfrm>
            <a:off x="944880" y="712583"/>
            <a:ext cx="11140440" cy="5638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外界看的到的狀況</a:t>
            </a:r>
            <a:r>
              <a:rPr lang="en-US" altLang="zh-TW" dirty="0">
                <a:latin typeface="微軟正黑體" panose="020B0604030504040204" pitchFamily="34" charset="-120"/>
                <a:ea typeface="微軟正黑體" panose="020B0604030504040204" pitchFamily="34" charset="-120"/>
              </a:rPr>
              <a:t>(Map), </a:t>
            </a:r>
            <a:r>
              <a:rPr lang="zh-TW" altLang="en-US" dirty="0">
                <a:latin typeface="微軟正黑體" panose="020B0604030504040204" pitchFamily="34" charset="-120"/>
                <a:ea typeface="微軟正黑體" panose="020B0604030504040204" pitchFamily="34" charset="-120"/>
              </a:rPr>
              <a:t>每個周期刷新</a:t>
            </a:r>
            <a:endParaRPr lang="en-US" dirty="0">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3CEE12D4-7504-472C-844F-45DFD4328FE2}"/>
              </a:ext>
            </a:extLst>
          </p:cNvPr>
          <p:cNvSpPr/>
          <p:nvPr/>
        </p:nvSpPr>
        <p:spPr>
          <a:xfrm>
            <a:off x="944880" y="1343931"/>
            <a:ext cx="11140440" cy="563880"/>
          </a:xfrm>
          <a:prstGeom prst="roundRect">
            <a:avLst/>
          </a:prstGeom>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下個週期準備刷新的狀態 </a:t>
            </a:r>
            <a:r>
              <a:rPr lang="en-US" altLang="zh-TW" dirty="0">
                <a:latin typeface="微軟正黑體" panose="020B0604030504040204" pitchFamily="34" charset="-120"/>
                <a:ea typeface="微軟正黑體" panose="020B0604030504040204" pitchFamily="34" charset="-120"/>
              </a:rPr>
              <a:t>( buffer )</a:t>
            </a:r>
            <a:endParaRPr lang="en-US" dirty="0">
              <a:latin typeface="微軟正黑體" panose="020B0604030504040204" pitchFamily="34" charset="-120"/>
              <a:ea typeface="微軟正黑體" panose="020B0604030504040204" pitchFamily="34" charset="-120"/>
            </a:endParaRPr>
          </a:p>
        </p:txBody>
      </p:sp>
      <p:cxnSp>
        <p:nvCxnSpPr>
          <p:cNvPr id="13" name="直線單箭頭接點 12">
            <a:extLst>
              <a:ext uri="{FF2B5EF4-FFF2-40B4-BE49-F238E27FC236}">
                <a16:creationId xmlns:a16="http://schemas.microsoft.com/office/drawing/2014/main" id="{33BEF662-1917-4FA0-ACC3-827F4AB8C7F2}"/>
              </a:ext>
            </a:extLst>
          </p:cNvPr>
          <p:cNvCxnSpPr>
            <a:cxnSpLocks/>
          </p:cNvCxnSpPr>
          <p:nvPr/>
        </p:nvCxnSpPr>
        <p:spPr>
          <a:xfrm>
            <a:off x="2636520" y="1188720"/>
            <a:ext cx="0" cy="292712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5" name="直線單箭頭接點 14">
            <a:extLst>
              <a:ext uri="{FF2B5EF4-FFF2-40B4-BE49-F238E27FC236}">
                <a16:creationId xmlns:a16="http://schemas.microsoft.com/office/drawing/2014/main" id="{D04DD5B9-C93E-491D-8860-94C58CD98B37}"/>
              </a:ext>
            </a:extLst>
          </p:cNvPr>
          <p:cNvCxnSpPr>
            <a:cxnSpLocks/>
          </p:cNvCxnSpPr>
          <p:nvPr/>
        </p:nvCxnSpPr>
        <p:spPr>
          <a:xfrm flipV="1">
            <a:off x="2766060" y="1825625"/>
            <a:ext cx="0" cy="22902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21" name="橢圓 20">
            <a:extLst>
              <a:ext uri="{FF2B5EF4-FFF2-40B4-BE49-F238E27FC236}">
                <a16:creationId xmlns:a16="http://schemas.microsoft.com/office/drawing/2014/main" id="{438C5AD7-0717-4DC6-8BC9-DBDA58FE8D4F}"/>
              </a:ext>
            </a:extLst>
          </p:cNvPr>
          <p:cNvSpPr/>
          <p:nvPr/>
        </p:nvSpPr>
        <p:spPr>
          <a:xfrm>
            <a:off x="4541520" y="348996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橢圓 21">
            <a:extLst>
              <a:ext uri="{FF2B5EF4-FFF2-40B4-BE49-F238E27FC236}">
                <a16:creationId xmlns:a16="http://schemas.microsoft.com/office/drawing/2014/main" id="{D3F79ADA-64E6-4673-97BE-FC1A1B1B6539}"/>
              </a:ext>
            </a:extLst>
          </p:cNvPr>
          <p:cNvSpPr/>
          <p:nvPr/>
        </p:nvSpPr>
        <p:spPr>
          <a:xfrm>
            <a:off x="8105773" y="348996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橢圓 22">
            <a:extLst>
              <a:ext uri="{FF2B5EF4-FFF2-40B4-BE49-F238E27FC236}">
                <a16:creationId xmlns:a16="http://schemas.microsoft.com/office/drawing/2014/main" id="{845CF65C-9455-491B-8F29-A5B4B4D70751}"/>
              </a:ext>
            </a:extLst>
          </p:cNvPr>
          <p:cNvSpPr/>
          <p:nvPr/>
        </p:nvSpPr>
        <p:spPr>
          <a:xfrm>
            <a:off x="11624310" y="348996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橢圓 23">
            <a:extLst>
              <a:ext uri="{FF2B5EF4-FFF2-40B4-BE49-F238E27FC236}">
                <a16:creationId xmlns:a16="http://schemas.microsoft.com/office/drawing/2014/main" id="{BCEE8346-2017-4B15-A955-FCB7179D7047}"/>
              </a:ext>
            </a:extLst>
          </p:cNvPr>
          <p:cNvSpPr/>
          <p:nvPr/>
        </p:nvSpPr>
        <p:spPr>
          <a:xfrm>
            <a:off x="977267" y="348996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橢圓 25">
            <a:extLst>
              <a:ext uri="{FF2B5EF4-FFF2-40B4-BE49-F238E27FC236}">
                <a16:creationId xmlns:a16="http://schemas.microsoft.com/office/drawing/2014/main" id="{6B9FB721-0060-4991-9AB9-2189DAE225A6}"/>
              </a:ext>
            </a:extLst>
          </p:cNvPr>
          <p:cNvSpPr/>
          <p:nvPr/>
        </p:nvSpPr>
        <p:spPr>
          <a:xfrm>
            <a:off x="977267"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橢圓 26">
            <a:extLst>
              <a:ext uri="{FF2B5EF4-FFF2-40B4-BE49-F238E27FC236}">
                <a16:creationId xmlns:a16="http://schemas.microsoft.com/office/drawing/2014/main" id="{F60D8904-02C7-4CDC-BBF5-EB1A49C27F47}"/>
              </a:ext>
            </a:extLst>
          </p:cNvPr>
          <p:cNvSpPr/>
          <p:nvPr/>
        </p:nvSpPr>
        <p:spPr>
          <a:xfrm>
            <a:off x="977267" y="4737924"/>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橢圓 27">
            <a:extLst>
              <a:ext uri="{FF2B5EF4-FFF2-40B4-BE49-F238E27FC236}">
                <a16:creationId xmlns:a16="http://schemas.microsoft.com/office/drawing/2014/main" id="{D943C866-E9C5-4CA4-A16D-F5DE0C282A90}"/>
              </a:ext>
            </a:extLst>
          </p:cNvPr>
          <p:cNvSpPr/>
          <p:nvPr/>
        </p:nvSpPr>
        <p:spPr>
          <a:xfrm>
            <a:off x="977267"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橢圓 28">
            <a:extLst>
              <a:ext uri="{FF2B5EF4-FFF2-40B4-BE49-F238E27FC236}">
                <a16:creationId xmlns:a16="http://schemas.microsoft.com/office/drawing/2014/main" id="{814CE366-3524-4B63-ACA1-A7C1541FD326}"/>
              </a:ext>
            </a:extLst>
          </p:cNvPr>
          <p:cNvSpPr/>
          <p:nvPr/>
        </p:nvSpPr>
        <p:spPr>
          <a:xfrm>
            <a:off x="2447927"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橢圓 29">
            <a:extLst>
              <a:ext uri="{FF2B5EF4-FFF2-40B4-BE49-F238E27FC236}">
                <a16:creationId xmlns:a16="http://schemas.microsoft.com/office/drawing/2014/main" id="{3A58DEC8-E86F-4AB8-99F9-32DD7C3EFFC2}"/>
              </a:ext>
            </a:extLst>
          </p:cNvPr>
          <p:cNvSpPr/>
          <p:nvPr/>
        </p:nvSpPr>
        <p:spPr>
          <a:xfrm>
            <a:off x="4010027"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橢圓 30">
            <a:extLst>
              <a:ext uri="{FF2B5EF4-FFF2-40B4-BE49-F238E27FC236}">
                <a16:creationId xmlns:a16="http://schemas.microsoft.com/office/drawing/2014/main" id="{E92D6955-109E-44EE-8D51-3E5DE3CA4208}"/>
              </a:ext>
            </a:extLst>
          </p:cNvPr>
          <p:cNvSpPr/>
          <p:nvPr/>
        </p:nvSpPr>
        <p:spPr>
          <a:xfrm>
            <a:off x="5596890"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2" name="橢圓 31">
            <a:extLst>
              <a:ext uri="{FF2B5EF4-FFF2-40B4-BE49-F238E27FC236}">
                <a16:creationId xmlns:a16="http://schemas.microsoft.com/office/drawing/2014/main" id="{5CB89343-2EF9-47BC-83A2-9A9CA5FB3986}"/>
              </a:ext>
            </a:extLst>
          </p:cNvPr>
          <p:cNvSpPr/>
          <p:nvPr/>
        </p:nvSpPr>
        <p:spPr>
          <a:xfrm>
            <a:off x="7082790"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橢圓 32">
            <a:extLst>
              <a:ext uri="{FF2B5EF4-FFF2-40B4-BE49-F238E27FC236}">
                <a16:creationId xmlns:a16="http://schemas.microsoft.com/office/drawing/2014/main" id="{A108F008-2B9C-4E9C-9ED4-0B216F45F1DA}"/>
              </a:ext>
            </a:extLst>
          </p:cNvPr>
          <p:cNvSpPr/>
          <p:nvPr/>
        </p:nvSpPr>
        <p:spPr>
          <a:xfrm>
            <a:off x="8583930"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橢圓 33">
            <a:extLst>
              <a:ext uri="{FF2B5EF4-FFF2-40B4-BE49-F238E27FC236}">
                <a16:creationId xmlns:a16="http://schemas.microsoft.com/office/drawing/2014/main" id="{1DF169B3-20F7-4FD4-AB37-67F909084F6E}"/>
              </a:ext>
            </a:extLst>
          </p:cNvPr>
          <p:cNvSpPr/>
          <p:nvPr/>
        </p:nvSpPr>
        <p:spPr>
          <a:xfrm>
            <a:off x="10138410"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橢圓 34">
            <a:extLst>
              <a:ext uri="{FF2B5EF4-FFF2-40B4-BE49-F238E27FC236}">
                <a16:creationId xmlns:a16="http://schemas.microsoft.com/office/drawing/2014/main" id="{E6765BF8-F6E3-4BDE-BA5C-B229B1292795}"/>
              </a:ext>
            </a:extLst>
          </p:cNvPr>
          <p:cNvSpPr/>
          <p:nvPr/>
        </p:nvSpPr>
        <p:spPr>
          <a:xfrm>
            <a:off x="11616690"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橢圓 35">
            <a:extLst>
              <a:ext uri="{FF2B5EF4-FFF2-40B4-BE49-F238E27FC236}">
                <a16:creationId xmlns:a16="http://schemas.microsoft.com/office/drawing/2014/main" id="{AF6022C9-6268-430F-AE7F-A6CFD590F9F0}"/>
              </a:ext>
            </a:extLst>
          </p:cNvPr>
          <p:cNvSpPr/>
          <p:nvPr/>
        </p:nvSpPr>
        <p:spPr>
          <a:xfrm>
            <a:off x="4541520" y="475588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橢圓 36">
            <a:extLst>
              <a:ext uri="{FF2B5EF4-FFF2-40B4-BE49-F238E27FC236}">
                <a16:creationId xmlns:a16="http://schemas.microsoft.com/office/drawing/2014/main" id="{58E95334-06EE-4E1F-BC34-863E5EA2FE9F}"/>
              </a:ext>
            </a:extLst>
          </p:cNvPr>
          <p:cNvSpPr/>
          <p:nvPr/>
        </p:nvSpPr>
        <p:spPr>
          <a:xfrm>
            <a:off x="8105773" y="475588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橢圓 37">
            <a:extLst>
              <a:ext uri="{FF2B5EF4-FFF2-40B4-BE49-F238E27FC236}">
                <a16:creationId xmlns:a16="http://schemas.microsoft.com/office/drawing/2014/main" id="{07C87442-73D1-42E6-A05A-56114E1FC9C3}"/>
              </a:ext>
            </a:extLst>
          </p:cNvPr>
          <p:cNvSpPr/>
          <p:nvPr/>
        </p:nvSpPr>
        <p:spPr>
          <a:xfrm>
            <a:off x="11624310" y="475588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橢圓 38">
            <a:extLst>
              <a:ext uri="{FF2B5EF4-FFF2-40B4-BE49-F238E27FC236}">
                <a16:creationId xmlns:a16="http://schemas.microsoft.com/office/drawing/2014/main" id="{6255C6EA-3403-4CFB-AF82-C99F75B5E9F4}"/>
              </a:ext>
            </a:extLst>
          </p:cNvPr>
          <p:cNvSpPr/>
          <p:nvPr/>
        </p:nvSpPr>
        <p:spPr>
          <a:xfrm>
            <a:off x="2447927"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橢圓 39">
            <a:extLst>
              <a:ext uri="{FF2B5EF4-FFF2-40B4-BE49-F238E27FC236}">
                <a16:creationId xmlns:a16="http://schemas.microsoft.com/office/drawing/2014/main" id="{6BCD91FF-81DC-4D3F-B2D2-B5146C987DB3}"/>
              </a:ext>
            </a:extLst>
          </p:cNvPr>
          <p:cNvSpPr/>
          <p:nvPr/>
        </p:nvSpPr>
        <p:spPr>
          <a:xfrm>
            <a:off x="4010027"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橢圓 40">
            <a:extLst>
              <a:ext uri="{FF2B5EF4-FFF2-40B4-BE49-F238E27FC236}">
                <a16:creationId xmlns:a16="http://schemas.microsoft.com/office/drawing/2014/main" id="{A2DCC4AA-EC4F-4CD3-8AE1-24B16E775317}"/>
              </a:ext>
            </a:extLst>
          </p:cNvPr>
          <p:cNvSpPr/>
          <p:nvPr/>
        </p:nvSpPr>
        <p:spPr>
          <a:xfrm>
            <a:off x="5596890"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橢圓 41">
            <a:extLst>
              <a:ext uri="{FF2B5EF4-FFF2-40B4-BE49-F238E27FC236}">
                <a16:creationId xmlns:a16="http://schemas.microsoft.com/office/drawing/2014/main" id="{AACC3967-D2F8-4478-91E0-9F5BE97EFB10}"/>
              </a:ext>
            </a:extLst>
          </p:cNvPr>
          <p:cNvSpPr/>
          <p:nvPr/>
        </p:nvSpPr>
        <p:spPr>
          <a:xfrm>
            <a:off x="7082790"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橢圓 42">
            <a:extLst>
              <a:ext uri="{FF2B5EF4-FFF2-40B4-BE49-F238E27FC236}">
                <a16:creationId xmlns:a16="http://schemas.microsoft.com/office/drawing/2014/main" id="{F2BD8C7A-C769-4355-A845-20007D0F890F}"/>
              </a:ext>
            </a:extLst>
          </p:cNvPr>
          <p:cNvSpPr/>
          <p:nvPr/>
        </p:nvSpPr>
        <p:spPr>
          <a:xfrm>
            <a:off x="8583930"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4" name="橢圓 43">
            <a:extLst>
              <a:ext uri="{FF2B5EF4-FFF2-40B4-BE49-F238E27FC236}">
                <a16:creationId xmlns:a16="http://schemas.microsoft.com/office/drawing/2014/main" id="{850FD0EF-C2D7-4075-BB82-AEAA9586102E}"/>
              </a:ext>
            </a:extLst>
          </p:cNvPr>
          <p:cNvSpPr/>
          <p:nvPr/>
        </p:nvSpPr>
        <p:spPr>
          <a:xfrm>
            <a:off x="10138410"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5" name="橢圓 44">
            <a:extLst>
              <a:ext uri="{FF2B5EF4-FFF2-40B4-BE49-F238E27FC236}">
                <a16:creationId xmlns:a16="http://schemas.microsoft.com/office/drawing/2014/main" id="{1FC5C33E-533C-4579-9A06-A2A438869BED}"/>
              </a:ext>
            </a:extLst>
          </p:cNvPr>
          <p:cNvSpPr/>
          <p:nvPr/>
        </p:nvSpPr>
        <p:spPr>
          <a:xfrm>
            <a:off x="11616690"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51" name="群組 50">
            <a:extLst>
              <a:ext uri="{FF2B5EF4-FFF2-40B4-BE49-F238E27FC236}">
                <a16:creationId xmlns:a16="http://schemas.microsoft.com/office/drawing/2014/main" id="{F04CEF7B-1FDC-4556-9B4A-996C4CF13346}"/>
              </a:ext>
            </a:extLst>
          </p:cNvPr>
          <p:cNvGrpSpPr/>
          <p:nvPr/>
        </p:nvGrpSpPr>
        <p:grpSpPr>
          <a:xfrm>
            <a:off x="6080760" y="827498"/>
            <a:ext cx="380992" cy="1057614"/>
            <a:chOff x="6080760" y="827498"/>
            <a:chExt cx="380992" cy="1057614"/>
          </a:xfrm>
        </p:grpSpPr>
        <p:sp>
          <p:nvSpPr>
            <p:cNvPr id="17" name="矩形: 圓角 16">
              <a:extLst>
                <a:ext uri="{FF2B5EF4-FFF2-40B4-BE49-F238E27FC236}">
                  <a16:creationId xmlns:a16="http://schemas.microsoft.com/office/drawing/2014/main" id="{FC189AE3-2E18-4116-AD71-105617D8F513}"/>
                </a:ext>
              </a:extLst>
            </p:cNvPr>
            <p:cNvSpPr/>
            <p:nvPr/>
          </p:nvSpPr>
          <p:spPr>
            <a:xfrm>
              <a:off x="6080760" y="827498"/>
              <a:ext cx="380992" cy="105761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tLang="zh-TW" b="1" dirty="0">
                <a:latin typeface="微軟正黑體" panose="020B0604030504040204" pitchFamily="34" charset="-120"/>
                <a:ea typeface="微軟正黑體" panose="020B0604030504040204" pitchFamily="34" charset="-120"/>
              </a:endParaRPr>
            </a:p>
            <a:p>
              <a:pPr algn="ctr"/>
              <a:endParaRPr lang="en-US" altLang="zh-TW" b="1" dirty="0">
                <a:latin typeface="微軟正黑體" panose="020B0604030504040204" pitchFamily="34" charset="-120"/>
                <a:ea typeface="微軟正黑體" panose="020B0604030504040204" pitchFamily="34" charset="-120"/>
              </a:endParaRPr>
            </a:p>
            <a:p>
              <a:pPr algn="ctr"/>
              <a:r>
                <a:rPr lang="zh-TW" altLang="en-US" b="1" dirty="0">
                  <a:latin typeface="微軟正黑體" panose="020B0604030504040204" pitchFamily="34" charset="-120"/>
                  <a:ea typeface="微軟正黑體" panose="020B0604030504040204" pitchFamily="34" charset="-120"/>
                </a:rPr>
                <a:t>刷新</a:t>
              </a:r>
              <a:endParaRPr lang="en-US" b="1" dirty="0">
                <a:latin typeface="微軟正黑體" panose="020B0604030504040204" pitchFamily="34" charset="-120"/>
                <a:ea typeface="微軟正黑體" panose="020B0604030504040204" pitchFamily="34" charset="-120"/>
              </a:endParaRPr>
            </a:p>
          </p:txBody>
        </p:sp>
        <p:sp>
          <p:nvSpPr>
            <p:cNvPr id="50" name="箭號: 向下 49">
              <a:extLst>
                <a:ext uri="{FF2B5EF4-FFF2-40B4-BE49-F238E27FC236}">
                  <a16:creationId xmlns:a16="http://schemas.microsoft.com/office/drawing/2014/main" id="{6CB2D251-6BDA-48A8-BB04-3C85D7AD1F4F}"/>
                </a:ext>
              </a:extLst>
            </p:cNvPr>
            <p:cNvSpPr/>
            <p:nvPr/>
          </p:nvSpPr>
          <p:spPr>
            <a:xfrm rot="10800000">
              <a:off x="6111240" y="1052762"/>
              <a:ext cx="320039" cy="210105"/>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grpSp>
        <p:nvGrpSpPr>
          <p:cNvPr id="54" name="群組 53">
            <a:extLst>
              <a:ext uri="{FF2B5EF4-FFF2-40B4-BE49-F238E27FC236}">
                <a16:creationId xmlns:a16="http://schemas.microsoft.com/office/drawing/2014/main" id="{F82062C8-DE77-4013-BD40-FFB08836A28E}"/>
              </a:ext>
            </a:extLst>
          </p:cNvPr>
          <p:cNvGrpSpPr/>
          <p:nvPr/>
        </p:nvGrpSpPr>
        <p:grpSpPr>
          <a:xfrm>
            <a:off x="11155688" y="827499"/>
            <a:ext cx="380992" cy="1057614"/>
            <a:chOff x="11003288" y="675099"/>
            <a:chExt cx="380992" cy="1057614"/>
          </a:xfrm>
        </p:grpSpPr>
        <p:sp>
          <p:nvSpPr>
            <p:cNvPr id="55" name="矩形: 圓角 54">
              <a:extLst>
                <a:ext uri="{FF2B5EF4-FFF2-40B4-BE49-F238E27FC236}">
                  <a16:creationId xmlns:a16="http://schemas.microsoft.com/office/drawing/2014/main" id="{C0B1CE04-B40C-4844-9D2C-578E7CB0B7B4}"/>
                </a:ext>
              </a:extLst>
            </p:cNvPr>
            <p:cNvSpPr/>
            <p:nvPr/>
          </p:nvSpPr>
          <p:spPr>
            <a:xfrm>
              <a:off x="11003288" y="675099"/>
              <a:ext cx="380992" cy="105761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tLang="zh-TW" b="1" dirty="0">
                <a:latin typeface="微軟正黑體" panose="020B0604030504040204" pitchFamily="34" charset="-120"/>
                <a:ea typeface="微軟正黑體" panose="020B0604030504040204" pitchFamily="34" charset="-120"/>
              </a:endParaRPr>
            </a:p>
            <a:p>
              <a:pPr algn="ctr"/>
              <a:endParaRPr lang="en-US" altLang="zh-TW" b="1" dirty="0">
                <a:latin typeface="微軟正黑體" panose="020B0604030504040204" pitchFamily="34" charset="-120"/>
                <a:ea typeface="微軟正黑體" panose="020B0604030504040204" pitchFamily="34" charset="-120"/>
              </a:endParaRPr>
            </a:p>
            <a:p>
              <a:pPr algn="ctr"/>
              <a:r>
                <a:rPr lang="zh-TW" altLang="en-US" b="1" dirty="0">
                  <a:latin typeface="微軟正黑體" panose="020B0604030504040204" pitchFamily="34" charset="-120"/>
                  <a:ea typeface="微軟正黑體" panose="020B0604030504040204" pitchFamily="34" charset="-120"/>
                </a:rPr>
                <a:t>刷新</a:t>
              </a:r>
              <a:endParaRPr lang="en-US" b="1" dirty="0">
                <a:latin typeface="微軟正黑體" panose="020B0604030504040204" pitchFamily="34" charset="-120"/>
                <a:ea typeface="微軟正黑體" panose="020B0604030504040204" pitchFamily="34" charset="-120"/>
              </a:endParaRPr>
            </a:p>
          </p:txBody>
        </p:sp>
        <p:sp>
          <p:nvSpPr>
            <p:cNvPr id="56" name="箭號: 向下 55">
              <a:extLst>
                <a:ext uri="{FF2B5EF4-FFF2-40B4-BE49-F238E27FC236}">
                  <a16:creationId xmlns:a16="http://schemas.microsoft.com/office/drawing/2014/main" id="{6F291019-F716-45CD-8027-ADFDAACB1C52}"/>
                </a:ext>
              </a:extLst>
            </p:cNvPr>
            <p:cNvSpPr/>
            <p:nvPr/>
          </p:nvSpPr>
          <p:spPr>
            <a:xfrm rot="10800000">
              <a:off x="11026140" y="893412"/>
              <a:ext cx="320039" cy="210105"/>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
        <p:nvSpPr>
          <p:cNvPr id="12" name="文字方塊 11">
            <a:extLst>
              <a:ext uri="{FF2B5EF4-FFF2-40B4-BE49-F238E27FC236}">
                <a16:creationId xmlns:a16="http://schemas.microsoft.com/office/drawing/2014/main" id="{6F077A90-8C23-4F5D-8265-FD50D9408B5B}"/>
              </a:ext>
            </a:extLst>
          </p:cNvPr>
          <p:cNvSpPr txBox="1"/>
          <p:nvPr/>
        </p:nvSpPr>
        <p:spPr>
          <a:xfrm>
            <a:off x="944880" y="6070283"/>
            <a:ext cx="10620151"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其實</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每個細胞有專屬的 </a:t>
            </a:r>
            <a:r>
              <a:rPr lang="en-US" altLang="zh-TW" dirty="0">
                <a:latin typeface="微軟正黑體" panose="020B0604030504040204" pitchFamily="34" charset="-120"/>
                <a:ea typeface="微軟正黑體" panose="020B0604030504040204" pitchFamily="34" charset="-120"/>
              </a:rPr>
              <a:t>thread, </a:t>
            </a:r>
            <a:r>
              <a:rPr lang="zh-TW" altLang="en-US" dirty="0">
                <a:latin typeface="微軟正黑體" panose="020B0604030504040204" pitchFamily="34" charset="-120"/>
                <a:ea typeface="微軟正黑體" panose="020B0604030504040204" pitchFamily="34" charset="-120"/>
              </a:rPr>
              <a:t>中間用 </a:t>
            </a:r>
            <a:r>
              <a:rPr lang="en-US" altLang="zh-TW" dirty="0">
                <a:latin typeface="微軟正黑體" panose="020B0604030504040204" pitchFamily="34" charset="-120"/>
                <a:ea typeface="微軟正黑體" panose="020B0604030504040204" pitchFamily="34" charset="-120"/>
              </a:rPr>
              <a:t>sleep(30ms) </a:t>
            </a:r>
            <a:r>
              <a:rPr lang="zh-TW" altLang="en-US" dirty="0">
                <a:latin typeface="微軟正黑體" panose="020B0604030504040204" pitchFamily="34" charset="-120"/>
                <a:ea typeface="微軟正黑體" panose="020B0604030504040204" pitchFamily="34" charset="-120"/>
              </a:rPr>
              <a:t>就可以搞定了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可是</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我不想開一堆 </a:t>
            </a:r>
            <a:r>
              <a:rPr lang="en-US" altLang="zh-TW" dirty="0">
                <a:latin typeface="微軟正黑體" panose="020B0604030504040204" pitchFamily="34" charset="-120"/>
                <a:ea typeface="微軟正黑體" panose="020B0604030504040204" pitchFamily="34" charset="-120"/>
              </a:rPr>
              <a:t>thread(s), </a:t>
            </a:r>
            <a:r>
              <a:rPr lang="zh-TW" altLang="en-US" dirty="0">
                <a:latin typeface="微軟正黑體" panose="020B0604030504040204" pitchFamily="34" charset="-120"/>
                <a:ea typeface="微軟正黑體" panose="020B0604030504040204" pitchFamily="34" charset="-120"/>
              </a:rPr>
              <a:t>而且我不要受限於真實世界的時間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我想要加速世界</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能跑多快就跑多快</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7499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C58A55-25D7-4FE6-B947-E60BC4E34C44}"/>
              </a:ext>
            </a:extLst>
          </p:cNvPr>
          <p:cNvSpPr>
            <a:spLocks noGrp="1"/>
          </p:cNvSpPr>
          <p:nvPr>
            <p:ph type="title"/>
          </p:nvPr>
        </p:nvSpPr>
        <p:spPr/>
        <p:txBody>
          <a:bodyPr/>
          <a:lstStyle/>
          <a:p>
            <a:r>
              <a:rPr lang="zh-TW" altLang="en-US" dirty="0"/>
              <a:t>複習一下</a:t>
            </a:r>
            <a:r>
              <a:rPr lang="en-US" altLang="zh-TW" dirty="0"/>
              <a:t>: C#</a:t>
            </a:r>
            <a:r>
              <a:rPr lang="zh-TW" altLang="en-US" dirty="0"/>
              <a:t> </a:t>
            </a:r>
            <a:r>
              <a:rPr lang="en-US" altLang="zh-TW" dirty="0"/>
              <a:t>/ yield return</a:t>
            </a:r>
            <a:endParaRPr lang="en-US" dirty="0"/>
          </a:p>
        </p:txBody>
      </p:sp>
      <p:sp>
        <p:nvSpPr>
          <p:cNvPr id="3" name="內容版面配置區 2">
            <a:extLst>
              <a:ext uri="{FF2B5EF4-FFF2-40B4-BE49-F238E27FC236}">
                <a16:creationId xmlns:a16="http://schemas.microsoft.com/office/drawing/2014/main" id="{D1FA73D8-F8E7-415D-97B0-291E1B576420}"/>
              </a:ext>
            </a:extLst>
          </p:cNvPr>
          <p:cNvSpPr>
            <a:spLocks noGrp="1"/>
          </p:cNvSpPr>
          <p:nvPr>
            <p:ph idx="1"/>
          </p:nvPr>
        </p:nvSpPr>
        <p:spPr>
          <a:xfrm>
            <a:off x="838200" y="1825625"/>
            <a:ext cx="10515600" cy="681355"/>
          </a:xfrm>
        </p:spPr>
        <p:txBody>
          <a:bodyPr/>
          <a:lstStyle/>
          <a:p>
            <a:pPr marL="0" indent="0">
              <a:buNone/>
            </a:pPr>
            <a:r>
              <a:rPr lang="zh-TW" altLang="en-US" dirty="0"/>
              <a:t>如何印出 </a:t>
            </a:r>
            <a:r>
              <a:rPr lang="en-US" altLang="zh-TW" dirty="0"/>
              <a:t>1 ~ 100, </a:t>
            </a:r>
            <a:r>
              <a:rPr lang="zh-TW" altLang="en-US" dirty="0"/>
              <a:t>所有 </a:t>
            </a:r>
            <a:r>
              <a:rPr lang="en-US" altLang="zh-TW" dirty="0"/>
              <a:t>2 or 3 </a:t>
            </a:r>
            <a:r>
              <a:rPr lang="zh-TW" altLang="en-US" dirty="0"/>
              <a:t>的倍數</a:t>
            </a:r>
            <a:r>
              <a:rPr lang="en-US" altLang="zh-TW" dirty="0"/>
              <a:t>?</a:t>
            </a:r>
            <a:endParaRPr lang="en-US" dirty="0"/>
          </a:p>
        </p:txBody>
      </p:sp>
      <p:sp>
        <p:nvSpPr>
          <p:cNvPr id="4" name="文字方塊 3">
            <a:extLst>
              <a:ext uri="{FF2B5EF4-FFF2-40B4-BE49-F238E27FC236}">
                <a16:creationId xmlns:a16="http://schemas.microsoft.com/office/drawing/2014/main" id="{36CAD5A3-C22C-44C5-9D5D-0C54216BB7DA}"/>
              </a:ext>
            </a:extLst>
          </p:cNvPr>
          <p:cNvSpPr txBox="1"/>
          <p:nvPr/>
        </p:nvSpPr>
        <p:spPr>
          <a:xfrm>
            <a:off x="4850951" y="6408420"/>
            <a:ext cx="7341049" cy="369332"/>
          </a:xfrm>
          <a:prstGeom prst="rect">
            <a:avLst/>
          </a:prstGeom>
          <a:noFill/>
        </p:spPr>
        <p:txBody>
          <a:bodyPr wrap="none" rtlCol="0">
            <a:spAutoFit/>
          </a:bodyPr>
          <a:lstStyle/>
          <a:p>
            <a:r>
              <a:rPr lang="en-US" dirty="0">
                <a:hlinkClick r:id="rId2"/>
              </a:rPr>
              <a:t>[C#: yield return] #1. How It Work ? — </a:t>
            </a:r>
            <a:r>
              <a:rPr lang="zh-TW" altLang="en-US" dirty="0">
                <a:hlinkClick r:id="rId2"/>
              </a:rPr>
              <a:t>安德魯的部落格 </a:t>
            </a:r>
            <a:r>
              <a:rPr lang="en-US" altLang="zh-TW" dirty="0">
                <a:hlinkClick r:id="rId2"/>
              </a:rPr>
              <a:t>(</a:t>
            </a:r>
            <a:r>
              <a:rPr lang="en-US" dirty="0">
                <a:hlinkClick r:id="rId2"/>
              </a:rPr>
              <a:t>chicken-house.net)</a:t>
            </a:r>
            <a:endParaRPr lang="en-US" dirty="0"/>
          </a:p>
        </p:txBody>
      </p:sp>
      <p:pic>
        <p:nvPicPr>
          <p:cNvPr id="5" name="圖片 4">
            <a:extLst>
              <a:ext uri="{FF2B5EF4-FFF2-40B4-BE49-F238E27FC236}">
                <a16:creationId xmlns:a16="http://schemas.microsoft.com/office/drawing/2014/main" id="{957351A9-8A0D-4B0F-98FF-52AB47C5F554}"/>
              </a:ext>
            </a:extLst>
          </p:cNvPr>
          <p:cNvPicPr>
            <a:picLocks noChangeAspect="1"/>
          </p:cNvPicPr>
          <p:nvPr/>
        </p:nvPicPr>
        <p:blipFill>
          <a:blip r:embed="rId3"/>
          <a:stretch>
            <a:fillRect/>
          </a:stretch>
        </p:blipFill>
        <p:spPr>
          <a:xfrm>
            <a:off x="5870878" y="2716055"/>
            <a:ext cx="6108367" cy="3020695"/>
          </a:xfrm>
          <a:prstGeom prst="rect">
            <a:avLst/>
          </a:prstGeom>
        </p:spPr>
      </p:pic>
      <p:pic>
        <p:nvPicPr>
          <p:cNvPr id="6" name="圖片 5">
            <a:extLst>
              <a:ext uri="{FF2B5EF4-FFF2-40B4-BE49-F238E27FC236}">
                <a16:creationId xmlns:a16="http://schemas.microsoft.com/office/drawing/2014/main" id="{5F518843-9345-4E78-A230-39E2BD958B4F}"/>
              </a:ext>
            </a:extLst>
          </p:cNvPr>
          <p:cNvPicPr>
            <a:picLocks noChangeAspect="1"/>
          </p:cNvPicPr>
          <p:nvPr/>
        </p:nvPicPr>
        <p:blipFill>
          <a:blip r:embed="rId4"/>
          <a:stretch>
            <a:fillRect/>
          </a:stretch>
        </p:blipFill>
        <p:spPr>
          <a:xfrm>
            <a:off x="389755" y="2716055"/>
            <a:ext cx="4855678" cy="1008797"/>
          </a:xfrm>
          <a:prstGeom prst="rect">
            <a:avLst/>
          </a:prstGeom>
        </p:spPr>
      </p:pic>
      <p:sp>
        <p:nvSpPr>
          <p:cNvPr id="7" name="文字方塊 6">
            <a:extLst>
              <a:ext uri="{FF2B5EF4-FFF2-40B4-BE49-F238E27FC236}">
                <a16:creationId xmlns:a16="http://schemas.microsoft.com/office/drawing/2014/main" id="{DDDF08B6-5672-42F6-9323-BDA46A2C579D}"/>
              </a:ext>
            </a:extLst>
          </p:cNvPr>
          <p:cNvSpPr txBox="1"/>
          <p:nvPr/>
        </p:nvSpPr>
        <p:spPr>
          <a:xfrm>
            <a:off x="5870878" y="5974080"/>
            <a:ext cx="3254417"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搜尋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透過 </a:t>
            </a:r>
            <a:r>
              <a:rPr lang="en-US" altLang="zh-TW" dirty="0" err="1">
                <a:latin typeface="微軟正黑體" panose="020B0604030504040204" pitchFamily="34" charset="-120"/>
                <a:ea typeface="微軟正黑體" panose="020B0604030504040204" pitchFamily="34" charset="-120"/>
              </a:rPr>
              <a:t>IEnumerable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傳遞</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C53DD554-BF9A-45F1-9919-1FC7EE25E59B}"/>
              </a:ext>
            </a:extLst>
          </p:cNvPr>
          <p:cNvSpPr txBox="1"/>
          <p:nvPr/>
        </p:nvSpPr>
        <p:spPr>
          <a:xfrm>
            <a:off x="389755" y="5974080"/>
            <a:ext cx="270933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列印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透過 </a:t>
            </a:r>
            <a:r>
              <a:rPr lang="en-US" altLang="zh-TW" dirty="0">
                <a:latin typeface="微軟正黑體" panose="020B0604030504040204" pitchFamily="34" charset="-120"/>
                <a:ea typeface="微軟正黑體" panose="020B0604030504040204" pitchFamily="34" charset="-120"/>
              </a:rPr>
              <a:t>foreach </a:t>
            </a:r>
            <a:r>
              <a:rPr lang="zh-TW" altLang="en-US" dirty="0">
                <a:latin typeface="微軟正黑體" panose="020B0604030504040204" pitchFamily="34" charset="-120"/>
                <a:ea typeface="微軟正黑體" panose="020B0604030504040204" pitchFamily="34" charset="-120"/>
              </a:rPr>
              <a:t>接收</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D4E2F26-5CB7-48D0-A689-FF055FE22B51}"/>
              </a:ext>
            </a:extLst>
          </p:cNvPr>
          <p:cNvSpPr txBox="1"/>
          <p:nvPr/>
        </p:nvSpPr>
        <p:spPr>
          <a:xfrm>
            <a:off x="389755" y="3939540"/>
            <a:ext cx="4570865" cy="1754326"/>
          </a:xfrm>
          <a:prstGeom prst="rect">
            <a:avLst/>
          </a:prstGeom>
          <a:noFill/>
        </p:spPr>
        <p:txBody>
          <a:bodyPr wrap="square" rtlCol="0">
            <a:spAutoFit/>
          </a:bodyPr>
          <a:lstStyle/>
          <a:p>
            <a:r>
              <a:rPr lang="en-US" altLang="zh-TW" dirty="0"/>
              <a:t>Current Number: 2</a:t>
            </a:r>
          </a:p>
          <a:p>
            <a:r>
              <a:rPr lang="en-US" altLang="zh-TW" dirty="0"/>
              <a:t>Current Number: 3</a:t>
            </a:r>
          </a:p>
          <a:p>
            <a:r>
              <a:rPr lang="en-US" altLang="zh-TW" dirty="0"/>
              <a:t>Current Number: 6</a:t>
            </a:r>
          </a:p>
          <a:p>
            <a:r>
              <a:rPr lang="en-US" altLang="zh-TW" dirty="0"/>
              <a:t>Current Number: 8</a:t>
            </a:r>
          </a:p>
          <a:p>
            <a:r>
              <a:rPr lang="en-US" altLang="zh-TW" dirty="0"/>
              <a:t>Current Number: 9</a:t>
            </a:r>
          </a:p>
          <a:p>
            <a:r>
              <a:rPr lang="en-US" altLang="zh-TW" dirty="0"/>
              <a:t>…</a:t>
            </a:r>
            <a:endParaRPr lang="en-US" dirty="0"/>
          </a:p>
        </p:txBody>
      </p:sp>
    </p:spTree>
    <p:extLst>
      <p:ext uri="{BB962C8B-B14F-4D97-AF65-F5344CB8AC3E}">
        <p14:creationId xmlns:p14="http://schemas.microsoft.com/office/powerpoint/2010/main" val="2316245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97C61D4-337E-4381-8531-889963E06CED}"/>
              </a:ext>
            </a:extLst>
          </p:cNvPr>
          <p:cNvPicPr>
            <a:picLocks noChangeAspect="1"/>
          </p:cNvPicPr>
          <p:nvPr/>
        </p:nvPicPr>
        <p:blipFill>
          <a:blip r:embed="rId2"/>
          <a:stretch>
            <a:fillRect/>
          </a:stretch>
        </p:blipFill>
        <p:spPr>
          <a:xfrm>
            <a:off x="5995250" y="1453836"/>
            <a:ext cx="6033351" cy="3161501"/>
          </a:xfrm>
          <a:prstGeom prst="rect">
            <a:avLst/>
          </a:prstGeom>
        </p:spPr>
      </p:pic>
      <p:sp>
        <p:nvSpPr>
          <p:cNvPr id="2" name="標題 1">
            <a:extLst>
              <a:ext uri="{FF2B5EF4-FFF2-40B4-BE49-F238E27FC236}">
                <a16:creationId xmlns:a16="http://schemas.microsoft.com/office/drawing/2014/main" id="{2F9BA941-DC8B-4BC0-A8AE-9A7736DC9CB4}"/>
              </a:ext>
            </a:extLst>
          </p:cNvPr>
          <p:cNvSpPr>
            <a:spLocks noGrp="1"/>
          </p:cNvSpPr>
          <p:nvPr>
            <p:ph type="title"/>
          </p:nvPr>
        </p:nvSpPr>
        <p:spPr/>
        <p:txBody>
          <a:bodyPr/>
          <a:lstStyle/>
          <a:p>
            <a:r>
              <a:rPr lang="zh-TW" altLang="en-US" dirty="0"/>
              <a:t>將 </a:t>
            </a:r>
            <a:r>
              <a:rPr lang="en-US" altLang="zh-TW" dirty="0"/>
              <a:t>Thread + Sleep </a:t>
            </a:r>
            <a:r>
              <a:rPr lang="zh-TW" altLang="en-US" dirty="0"/>
              <a:t>換成 </a:t>
            </a:r>
            <a:r>
              <a:rPr lang="en-US" altLang="zh-TW" dirty="0"/>
              <a:t>C# Yield Return</a:t>
            </a:r>
            <a:endParaRPr lang="en-US" dirty="0"/>
          </a:p>
        </p:txBody>
      </p:sp>
      <p:pic>
        <p:nvPicPr>
          <p:cNvPr id="4" name="圖片 3">
            <a:extLst>
              <a:ext uri="{FF2B5EF4-FFF2-40B4-BE49-F238E27FC236}">
                <a16:creationId xmlns:a16="http://schemas.microsoft.com/office/drawing/2014/main" id="{65915512-B061-4856-907C-86E2BBDB8693}"/>
              </a:ext>
            </a:extLst>
          </p:cNvPr>
          <p:cNvPicPr>
            <a:picLocks noChangeAspect="1"/>
          </p:cNvPicPr>
          <p:nvPr/>
        </p:nvPicPr>
        <p:blipFill rotWithShape="1">
          <a:blip r:embed="rId3"/>
          <a:srcRect r="3003"/>
          <a:stretch/>
        </p:blipFill>
        <p:spPr>
          <a:xfrm>
            <a:off x="-1" y="1453832"/>
            <a:ext cx="5852161" cy="3950335"/>
          </a:xfrm>
          <a:prstGeom prst="rect">
            <a:avLst/>
          </a:prstGeom>
        </p:spPr>
      </p:pic>
      <p:sp>
        <p:nvSpPr>
          <p:cNvPr id="6" name="文字方塊 5">
            <a:extLst>
              <a:ext uri="{FF2B5EF4-FFF2-40B4-BE49-F238E27FC236}">
                <a16:creationId xmlns:a16="http://schemas.microsoft.com/office/drawing/2014/main" id="{A53F8165-9088-4FE6-8F61-0154D9459BF9}"/>
              </a:ext>
            </a:extLst>
          </p:cNvPr>
          <p:cNvSpPr txBox="1"/>
          <p:nvPr/>
        </p:nvSpPr>
        <p:spPr>
          <a:xfrm>
            <a:off x="321547" y="5378115"/>
            <a:ext cx="11870453" cy="1200329"/>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介面定義</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用 </a:t>
            </a:r>
            <a:r>
              <a:rPr lang="en-US" altLang="zh-TW" dirty="0">
                <a:latin typeface="微軟正黑體" panose="020B0604030504040204" pitchFamily="34" charset="-120"/>
                <a:ea typeface="微軟正黑體" panose="020B0604030504040204" pitchFamily="34" charset="-120"/>
              </a:rPr>
              <a:t>yield return {sleep msec} </a:t>
            </a:r>
            <a:r>
              <a:rPr lang="zh-TW" altLang="en-US" dirty="0">
                <a:latin typeface="微軟正黑體" panose="020B0604030504040204" pitchFamily="34" charset="-120"/>
                <a:ea typeface="微軟正黑體" panose="020B0604030504040204" pitchFamily="34" charset="-120"/>
              </a:rPr>
              <a:t>來代替 </a:t>
            </a:r>
            <a:r>
              <a:rPr lang="en-US" altLang="zh-TW" dirty="0" err="1">
                <a:latin typeface="微軟正黑體" panose="020B0604030504040204" pitchFamily="34" charset="-120"/>
                <a:ea typeface="微軟正黑體" panose="020B0604030504040204" pitchFamily="34" charset="-120"/>
              </a:rPr>
              <a:t>Thread.Sleep</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；將執行 </a:t>
            </a:r>
            <a:r>
              <a:rPr lang="en-US" altLang="zh-TW" dirty="0">
                <a:latin typeface="微軟正黑體" panose="020B0604030504040204" pitchFamily="34" charset="-120"/>
                <a:ea typeface="微軟正黑體" panose="020B0604030504040204" pitchFamily="34" charset="-120"/>
              </a:rPr>
              <a:t>Sleep() </a:t>
            </a:r>
            <a:r>
              <a:rPr lang="zh-TW" altLang="en-US" dirty="0">
                <a:latin typeface="微軟正黑體" panose="020B0604030504040204" pitchFamily="34" charset="-120"/>
                <a:ea typeface="微軟正黑體" panose="020B0604030504040204" pitchFamily="34" charset="-120"/>
              </a:rPr>
              <a:t>的職責，統一交由 </a:t>
            </a:r>
            <a:r>
              <a:rPr lang="en-US" altLang="zh-TW" dirty="0">
                <a:latin typeface="微軟正黑體" panose="020B0604030504040204" pitchFamily="34" charset="-120"/>
                <a:ea typeface="微軟正黑體" panose="020B0604030504040204" pitchFamily="34" charset="-120"/>
              </a:rPr>
              <a:t>World </a:t>
            </a:r>
            <a:r>
              <a:rPr lang="zh-TW" altLang="en-US" dirty="0">
                <a:latin typeface="微軟正黑體" panose="020B0604030504040204" pitchFamily="34" charset="-120"/>
                <a:ea typeface="微軟正黑體" panose="020B0604030504040204" pitchFamily="34" charset="-120"/>
              </a:rPr>
              <a:t>集中處理。</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我不需要專屬的 </a:t>
            </a:r>
            <a:r>
              <a:rPr lang="en-US" altLang="zh-TW" b="1" dirty="0">
                <a:latin typeface="微軟正黑體" panose="020B0604030504040204" pitchFamily="34" charset="-120"/>
                <a:ea typeface="微軟正黑體" panose="020B0604030504040204" pitchFamily="34" charset="-120"/>
              </a:rPr>
              <a:t>thread </a:t>
            </a:r>
            <a:r>
              <a:rPr lang="zh-TW" altLang="en-US" b="1" dirty="0">
                <a:latin typeface="微軟正黑體" panose="020B0604030504040204" pitchFamily="34" charset="-120"/>
                <a:ea typeface="微軟正黑體" panose="020B0604030504040204" pitchFamily="34" charset="-120"/>
              </a:rPr>
              <a:t>就能擁有獨立的處理序列</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下一步</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如何只用一個 </a:t>
            </a:r>
            <a:r>
              <a:rPr lang="en-US" altLang="zh-TW" dirty="0">
                <a:latin typeface="微軟正黑體" panose="020B0604030504040204" pitchFamily="34" charset="-120"/>
                <a:ea typeface="微軟正黑體" panose="020B0604030504040204" pitchFamily="34" charset="-120"/>
              </a:rPr>
              <a:t>World </a:t>
            </a:r>
            <a:r>
              <a:rPr lang="zh-TW" altLang="en-US" dirty="0">
                <a:latin typeface="微軟正黑體" panose="020B0604030504040204" pitchFamily="34" charset="-120"/>
                <a:ea typeface="微軟正黑體" panose="020B0604030504040204" pitchFamily="34" charset="-120"/>
              </a:rPr>
              <a:t>來協調多個序列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生命</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421A2EC0-EF05-49D9-BB9E-CE9C8C7F9BD0}"/>
              </a:ext>
            </a:extLst>
          </p:cNvPr>
          <p:cNvSpPr/>
          <p:nvPr/>
        </p:nvSpPr>
        <p:spPr>
          <a:xfrm>
            <a:off x="8581292" y="1838850"/>
            <a:ext cx="1014884" cy="231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07509E4B-A5FD-40D9-9DFC-DD091A417CB0}"/>
              </a:ext>
            </a:extLst>
          </p:cNvPr>
          <p:cNvSpPr/>
          <p:nvPr/>
        </p:nvSpPr>
        <p:spPr>
          <a:xfrm>
            <a:off x="6752492" y="2903976"/>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C85D0E5C-73FA-47A3-A1A9-8BAB5E263B11}"/>
              </a:ext>
            </a:extLst>
          </p:cNvPr>
          <p:cNvSpPr/>
          <p:nvPr/>
        </p:nvSpPr>
        <p:spPr>
          <a:xfrm>
            <a:off x="8380325" y="3115932"/>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1DE2F1F6-4D2B-4925-9C11-D57A311222DD}"/>
              </a:ext>
            </a:extLst>
          </p:cNvPr>
          <p:cNvSpPr/>
          <p:nvPr/>
        </p:nvSpPr>
        <p:spPr>
          <a:xfrm>
            <a:off x="8460713" y="3653678"/>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16DA5C97-072C-44FB-913E-5FFA1612A1E2}"/>
              </a:ext>
            </a:extLst>
          </p:cNvPr>
          <p:cNvSpPr/>
          <p:nvPr/>
        </p:nvSpPr>
        <p:spPr>
          <a:xfrm>
            <a:off x="8460713" y="4226434"/>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415FB721-752A-419F-BFB9-3A0153E28F1A}"/>
              </a:ext>
            </a:extLst>
          </p:cNvPr>
          <p:cNvSpPr/>
          <p:nvPr/>
        </p:nvSpPr>
        <p:spPr>
          <a:xfrm>
            <a:off x="9739266" y="1838850"/>
            <a:ext cx="1614534" cy="231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接點: 肘形 13">
            <a:extLst>
              <a:ext uri="{FF2B5EF4-FFF2-40B4-BE49-F238E27FC236}">
                <a16:creationId xmlns:a16="http://schemas.microsoft.com/office/drawing/2014/main" id="{B99F490B-D947-4BCD-A858-38ECC3EF92B4}"/>
              </a:ext>
            </a:extLst>
          </p:cNvPr>
          <p:cNvCxnSpPr>
            <a:cxnSpLocks/>
            <a:stCxn id="23" idx="2"/>
            <a:endCxn id="8" idx="1"/>
          </p:cNvCxnSpPr>
          <p:nvPr/>
        </p:nvCxnSpPr>
        <p:spPr>
          <a:xfrm rot="5400000">
            <a:off x="6978881" y="1843571"/>
            <a:ext cx="910635" cy="1363412"/>
          </a:xfrm>
          <a:prstGeom prst="bentConnector4">
            <a:avLst>
              <a:gd name="adj1" fmla="val 32551"/>
              <a:gd name="adj2" fmla="val 11676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68C122FC-DEBA-40B5-9EF9-E0BED3EDE5B1}"/>
              </a:ext>
            </a:extLst>
          </p:cNvPr>
          <p:cNvCxnSpPr>
            <a:cxnSpLocks/>
            <a:stCxn id="9" idx="3"/>
            <a:endCxn id="12" idx="3"/>
          </p:cNvCxnSpPr>
          <p:nvPr/>
        </p:nvCxnSpPr>
        <p:spPr>
          <a:xfrm flipV="1">
            <a:off x="8460712" y="1954406"/>
            <a:ext cx="2893088" cy="1238145"/>
          </a:xfrm>
          <a:prstGeom prst="bentConnector3">
            <a:avLst>
              <a:gd name="adj1" fmla="val 10790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BA265A84-7F0D-4DF9-B6F0-7C37B82E7C0D}"/>
              </a:ext>
            </a:extLst>
          </p:cNvPr>
          <p:cNvSpPr/>
          <p:nvPr/>
        </p:nvSpPr>
        <p:spPr>
          <a:xfrm>
            <a:off x="7891675" y="1838850"/>
            <a:ext cx="448457" cy="231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07CC6E80-F399-47A0-B746-599BBDFE7426}"/>
              </a:ext>
            </a:extLst>
          </p:cNvPr>
          <p:cNvSpPr/>
          <p:nvPr/>
        </p:nvSpPr>
        <p:spPr>
          <a:xfrm>
            <a:off x="6784316" y="3478409"/>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EF88F355-32F2-403A-AED7-0D339C4DBE34}"/>
              </a:ext>
            </a:extLst>
          </p:cNvPr>
          <p:cNvSpPr/>
          <p:nvPr/>
        </p:nvSpPr>
        <p:spPr>
          <a:xfrm>
            <a:off x="6816136" y="4022690"/>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接點: 肘形 33">
            <a:extLst>
              <a:ext uri="{FF2B5EF4-FFF2-40B4-BE49-F238E27FC236}">
                <a16:creationId xmlns:a16="http://schemas.microsoft.com/office/drawing/2014/main" id="{DD4EA715-8A51-4B8A-AB24-E230F39BFA55}"/>
              </a:ext>
            </a:extLst>
          </p:cNvPr>
          <p:cNvCxnSpPr>
            <a:cxnSpLocks/>
            <a:stCxn id="23" idx="2"/>
            <a:endCxn id="31" idx="1"/>
          </p:cNvCxnSpPr>
          <p:nvPr/>
        </p:nvCxnSpPr>
        <p:spPr>
          <a:xfrm rot="5400000">
            <a:off x="6707576" y="2146700"/>
            <a:ext cx="1485068" cy="1331588"/>
          </a:xfrm>
          <a:prstGeom prst="bentConnector4">
            <a:avLst>
              <a:gd name="adj1" fmla="val 14942"/>
              <a:gd name="adj2" fmla="val 12471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8395DB65-F6AE-4AA1-8A02-3676228C82C2}"/>
              </a:ext>
            </a:extLst>
          </p:cNvPr>
          <p:cNvCxnSpPr>
            <a:cxnSpLocks/>
            <a:stCxn id="10" idx="3"/>
            <a:endCxn id="12" idx="3"/>
          </p:cNvCxnSpPr>
          <p:nvPr/>
        </p:nvCxnSpPr>
        <p:spPr>
          <a:xfrm flipV="1">
            <a:off x="8541100" y="1954406"/>
            <a:ext cx="2812700" cy="1775891"/>
          </a:xfrm>
          <a:prstGeom prst="bentConnector3">
            <a:avLst>
              <a:gd name="adj1" fmla="val 11134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接點: 肘形 38">
            <a:extLst>
              <a:ext uri="{FF2B5EF4-FFF2-40B4-BE49-F238E27FC236}">
                <a16:creationId xmlns:a16="http://schemas.microsoft.com/office/drawing/2014/main" id="{B551495F-0D68-4A59-9E43-254E4DC2FC6D}"/>
              </a:ext>
            </a:extLst>
          </p:cNvPr>
          <p:cNvCxnSpPr>
            <a:endCxn id="32" idx="1"/>
          </p:cNvCxnSpPr>
          <p:nvPr/>
        </p:nvCxnSpPr>
        <p:spPr>
          <a:xfrm rot="5400000">
            <a:off x="6451345" y="2434751"/>
            <a:ext cx="2029350" cy="1299767"/>
          </a:xfrm>
          <a:prstGeom prst="bentConnector4">
            <a:avLst>
              <a:gd name="adj1" fmla="val 7509"/>
              <a:gd name="adj2" fmla="val 13305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F9716B34-BC1D-431C-BBE6-93C18CE784AA}"/>
              </a:ext>
            </a:extLst>
          </p:cNvPr>
          <p:cNvCxnSpPr>
            <a:stCxn id="11" idx="3"/>
            <a:endCxn id="12" idx="3"/>
          </p:cNvCxnSpPr>
          <p:nvPr/>
        </p:nvCxnSpPr>
        <p:spPr>
          <a:xfrm flipV="1">
            <a:off x="8541100" y="1954406"/>
            <a:ext cx="2812700" cy="2348647"/>
          </a:xfrm>
          <a:prstGeom prst="bentConnector3">
            <a:avLst>
              <a:gd name="adj1" fmla="val 11491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39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BCAB88B-F3AA-4887-9B83-1A8EB582A5B4}"/>
              </a:ext>
            </a:extLst>
          </p:cNvPr>
          <p:cNvSpPr/>
          <p:nvPr/>
        </p:nvSpPr>
        <p:spPr>
          <a:xfrm>
            <a:off x="6309360" y="1318260"/>
            <a:ext cx="5189220" cy="221742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a:solidFill>
                  <a:schemeClr val="accent2">
                    <a:lumMod val="50000"/>
                  </a:schemeClr>
                </a:solidFill>
                <a:latin typeface="微軟正黑體" panose="020B0604030504040204" pitchFamily="34" charset="-120"/>
                <a:ea typeface="微軟正黑體" panose="020B0604030504040204" pitchFamily="34" charset="-120"/>
              </a:rPr>
              <a:t>Cell-A</a:t>
            </a:r>
            <a:r>
              <a:rPr lang="zh-TW" altLang="en-US" dirty="0">
                <a:solidFill>
                  <a:schemeClr val="accent2">
                    <a:lumMod val="50000"/>
                  </a:schemeClr>
                </a:solidFill>
                <a:latin typeface="微軟正黑體" panose="020B0604030504040204" pitchFamily="34" charset="-120"/>
                <a:ea typeface="微軟正黑體" panose="020B0604030504040204" pitchFamily="34" charset="-120"/>
              </a:rPr>
              <a:t> </a:t>
            </a:r>
            <a:r>
              <a:rPr lang="en-US" altLang="zh-TW" dirty="0">
                <a:solidFill>
                  <a:schemeClr val="accent2">
                    <a:lumMod val="50000"/>
                  </a:schemeClr>
                </a:solidFill>
                <a:latin typeface="微軟正黑體" panose="020B0604030504040204" pitchFamily="34" charset="-120"/>
                <a:ea typeface="微軟正黑體" panose="020B0604030504040204" pitchFamily="34" charset="-120"/>
              </a:rPr>
              <a:t>(</a:t>
            </a:r>
            <a:r>
              <a:rPr lang="zh-TW" altLang="en-US" dirty="0">
                <a:solidFill>
                  <a:schemeClr val="accent2">
                    <a:lumMod val="50000"/>
                  </a:schemeClr>
                </a:solidFill>
                <a:latin typeface="微軟正黑體" panose="020B0604030504040204" pitchFamily="34" charset="-120"/>
                <a:ea typeface="微軟正黑體" panose="020B0604030504040204" pitchFamily="34" charset="-120"/>
              </a:rPr>
              <a:t>週期</a:t>
            </a:r>
            <a:r>
              <a:rPr lang="en-US" altLang="zh-TW" dirty="0">
                <a:solidFill>
                  <a:schemeClr val="accent2">
                    <a:lumMod val="50000"/>
                  </a:schemeClr>
                </a:solidFill>
                <a:latin typeface="微軟正黑體" panose="020B0604030504040204" pitchFamily="34" charset="-120"/>
                <a:ea typeface="微軟正黑體" panose="020B0604030504040204" pitchFamily="34" charset="-120"/>
              </a:rPr>
              <a:t>: 30ms):</a:t>
            </a:r>
            <a:endParaRPr lang="en-US" dirty="0">
              <a:solidFill>
                <a:schemeClr val="accent2">
                  <a:lumMod val="5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3692CD8-10AC-4AD8-9F43-C891F5E468B7}"/>
              </a:ext>
            </a:extLst>
          </p:cNvPr>
          <p:cNvSpPr/>
          <p:nvPr/>
        </p:nvSpPr>
        <p:spPr>
          <a:xfrm>
            <a:off x="6309360" y="3893820"/>
            <a:ext cx="5189220" cy="171450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a:solidFill>
                  <a:schemeClr val="accent2">
                    <a:lumMod val="50000"/>
                  </a:schemeClr>
                </a:solidFill>
                <a:latin typeface="微軟正黑體" panose="020B0604030504040204" pitchFamily="34" charset="-120"/>
                <a:ea typeface="微軟正黑體" panose="020B0604030504040204" pitchFamily="34" charset="-120"/>
              </a:rPr>
              <a:t>Cell-B (</a:t>
            </a:r>
            <a:r>
              <a:rPr lang="zh-TW" altLang="en-US" dirty="0">
                <a:solidFill>
                  <a:schemeClr val="accent2">
                    <a:lumMod val="50000"/>
                  </a:schemeClr>
                </a:solidFill>
                <a:latin typeface="微軟正黑體" panose="020B0604030504040204" pitchFamily="34" charset="-120"/>
                <a:ea typeface="微軟正黑體" panose="020B0604030504040204" pitchFamily="34" charset="-120"/>
              </a:rPr>
              <a:t>週期</a:t>
            </a:r>
            <a:r>
              <a:rPr lang="en-US" altLang="zh-TW" dirty="0">
                <a:solidFill>
                  <a:schemeClr val="accent2">
                    <a:lumMod val="50000"/>
                  </a:schemeClr>
                </a:solidFill>
                <a:latin typeface="微軟正黑體" panose="020B0604030504040204" pitchFamily="34" charset="-120"/>
                <a:ea typeface="微軟正黑體" panose="020B0604030504040204" pitchFamily="34" charset="-120"/>
              </a:rPr>
              <a:t>: 70ms):</a:t>
            </a:r>
            <a:endParaRPr lang="en-US" dirty="0">
              <a:solidFill>
                <a:schemeClr val="accent2">
                  <a:lumMod val="50000"/>
                </a:schemeClr>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FDF63DEC-3765-4DCB-9BA3-75F054122538}"/>
              </a:ext>
            </a:extLst>
          </p:cNvPr>
          <p:cNvSpPr/>
          <p:nvPr/>
        </p:nvSpPr>
        <p:spPr>
          <a:xfrm>
            <a:off x="693420" y="1318260"/>
            <a:ext cx="5189220" cy="429006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a:solidFill>
                  <a:schemeClr val="accent2">
                    <a:lumMod val="50000"/>
                  </a:schemeClr>
                </a:solidFill>
                <a:latin typeface="微軟正黑體" panose="020B0604030504040204" pitchFamily="34" charset="-120"/>
                <a:ea typeface="微軟正黑體" panose="020B0604030504040204" pitchFamily="34" charset="-120"/>
              </a:rPr>
              <a:t>World:</a:t>
            </a:r>
            <a:endParaRPr lang="en-US" dirty="0">
              <a:solidFill>
                <a:schemeClr val="accent2">
                  <a:lumMod val="50000"/>
                </a:schemeClr>
              </a:solidFill>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20B3647B-BA1C-44EE-8701-418473252D57}"/>
              </a:ext>
            </a:extLst>
          </p:cNvPr>
          <p:cNvSpPr/>
          <p:nvPr/>
        </p:nvSpPr>
        <p:spPr>
          <a:xfrm>
            <a:off x="6979920" y="1767840"/>
            <a:ext cx="407670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A: +30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後叫我 </a:t>
            </a:r>
            <a:r>
              <a:rPr lang="en-US" altLang="zh-TW" dirty="0">
                <a:latin typeface="微軟正黑體" panose="020B0604030504040204" pitchFamily="34" charset="-120"/>
                <a:ea typeface="微軟正黑體" panose="020B0604030504040204" pitchFamily="34" charset="-120"/>
              </a:rPr>
              <a:t>(age: 30 </a:t>
            </a:r>
            <a:r>
              <a:rPr lang="en-US" altLang="zh-TW" dirty="0" err="1">
                <a:latin typeface="微軟正黑體" panose="020B0604030504040204" pitchFamily="34" charset="-120"/>
                <a:ea typeface="微軟正黑體" panose="020B0604030504040204" pitchFamily="34" charset="-120"/>
              </a:rPr>
              <a:t>ms</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EC4000C7-97D8-47F0-8FEA-BC6CEC5C9987}"/>
              </a:ext>
            </a:extLst>
          </p:cNvPr>
          <p:cNvSpPr/>
          <p:nvPr/>
        </p:nvSpPr>
        <p:spPr>
          <a:xfrm>
            <a:off x="6979920" y="2354580"/>
            <a:ext cx="407670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A: +30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後叫我 </a:t>
            </a:r>
            <a:r>
              <a:rPr lang="en-US" altLang="zh-TW" dirty="0">
                <a:latin typeface="微軟正黑體" panose="020B0604030504040204" pitchFamily="34" charset="-120"/>
                <a:ea typeface="微軟正黑體" panose="020B0604030504040204" pitchFamily="34" charset="-120"/>
              </a:rPr>
              <a:t>(age: 60 </a:t>
            </a:r>
            <a:r>
              <a:rPr lang="en-US" altLang="zh-TW" dirty="0" err="1">
                <a:latin typeface="微軟正黑體" panose="020B0604030504040204" pitchFamily="34" charset="-120"/>
                <a:ea typeface="微軟正黑體" panose="020B0604030504040204" pitchFamily="34" charset="-120"/>
              </a:rPr>
              <a:t>ms</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FB00CA2B-3B0E-44FF-9115-D8633088E103}"/>
              </a:ext>
            </a:extLst>
          </p:cNvPr>
          <p:cNvSpPr/>
          <p:nvPr/>
        </p:nvSpPr>
        <p:spPr>
          <a:xfrm>
            <a:off x="6979920" y="2941320"/>
            <a:ext cx="407670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A: +30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後叫我 </a:t>
            </a:r>
            <a:r>
              <a:rPr lang="en-US" altLang="zh-TW" dirty="0">
                <a:latin typeface="微軟正黑體" panose="020B0604030504040204" pitchFamily="34" charset="-120"/>
                <a:ea typeface="微軟正黑體" panose="020B0604030504040204" pitchFamily="34" charset="-120"/>
              </a:rPr>
              <a:t>(age: 90 </a:t>
            </a:r>
            <a:r>
              <a:rPr lang="en-US" altLang="zh-TW" dirty="0" err="1">
                <a:latin typeface="微軟正黑體" panose="020B0604030504040204" pitchFamily="34" charset="-120"/>
                <a:ea typeface="微軟正黑體" panose="020B0604030504040204" pitchFamily="34" charset="-120"/>
              </a:rPr>
              <a:t>ms</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EF03D28C-0AD9-4867-B256-E46BE29AF229}"/>
              </a:ext>
            </a:extLst>
          </p:cNvPr>
          <p:cNvSpPr/>
          <p:nvPr/>
        </p:nvSpPr>
        <p:spPr>
          <a:xfrm>
            <a:off x="6979920" y="4320540"/>
            <a:ext cx="4076700" cy="4572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B: +70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後叫我 </a:t>
            </a:r>
            <a:r>
              <a:rPr lang="en-US" altLang="zh-TW" dirty="0">
                <a:latin typeface="微軟正黑體" panose="020B0604030504040204" pitchFamily="34" charset="-120"/>
                <a:ea typeface="微軟正黑體" panose="020B0604030504040204" pitchFamily="34" charset="-120"/>
              </a:rPr>
              <a:t>(age: 70 </a:t>
            </a:r>
            <a:r>
              <a:rPr lang="en-US" altLang="zh-TW" dirty="0" err="1">
                <a:latin typeface="微軟正黑體" panose="020B0604030504040204" pitchFamily="34" charset="-120"/>
                <a:ea typeface="微軟正黑體" panose="020B0604030504040204" pitchFamily="34" charset="-120"/>
              </a:rPr>
              <a:t>ms</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582CBABE-7E4C-44D4-804B-8F1692E9C618}"/>
              </a:ext>
            </a:extLst>
          </p:cNvPr>
          <p:cNvSpPr/>
          <p:nvPr/>
        </p:nvSpPr>
        <p:spPr>
          <a:xfrm>
            <a:off x="6979920" y="4907280"/>
            <a:ext cx="4076700" cy="4572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B: +70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後叫我 </a:t>
            </a:r>
            <a:r>
              <a:rPr lang="en-US" altLang="zh-TW" dirty="0">
                <a:latin typeface="微軟正黑體" panose="020B0604030504040204" pitchFamily="34" charset="-120"/>
                <a:ea typeface="微軟正黑體" panose="020B0604030504040204" pitchFamily="34" charset="-120"/>
              </a:rPr>
              <a:t>(age: 140 </a:t>
            </a:r>
            <a:r>
              <a:rPr lang="en-US" altLang="zh-TW" dirty="0" err="1">
                <a:latin typeface="微軟正黑體" panose="020B0604030504040204" pitchFamily="34" charset="-120"/>
                <a:ea typeface="微軟正黑體" panose="020B0604030504040204" pitchFamily="34" charset="-120"/>
              </a:rPr>
              <a:t>ms</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77517784-2E40-4057-9F2C-3495386F1FCD}"/>
              </a:ext>
            </a:extLst>
          </p:cNvPr>
          <p:cNvSpPr/>
          <p:nvPr/>
        </p:nvSpPr>
        <p:spPr>
          <a:xfrm>
            <a:off x="1135380" y="1767840"/>
            <a:ext cx="246888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30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時叫醒 </a:t>
            </a:r>
            <a:r>
              <a:rPr lang="en-US" altLang="zh-TW" dirty="0">
                <a:latin typeface="微軟正黑體" panose="020B0604030504040204" pitchFamily="34" charset="-120"/>
                <a:ea typeface="微軟正黑體" panose="020B0604030504040204" pitchFamily="34" charset="-120"/>
              </a:rPr>
              <a:t>Cell-A</a:t>
            </a:r>
            <a:endParaRPr lang="en-US" dirty="0">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D69D362B-C44F-4426-AC53-F505260936CF}"/>
              </a:ext>
            </a:extLst>
          </p:cNvPr>
          <p:cNvSpPr/>
          <p:nvPr/>
        </p:nvSpPr>
        <p:spPr>
          <a:xfrm>
            <a:off x="1135380" y="2971800"/>
            <a:ext cx="2468880" cy="4572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70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時叫醒 </a:t>
            </a:r>
            <a:r>
              <a:rPr lang="en-US" altLang="zh-TW" dirty="0">
                <a:latin typeface="微軟正黑體" panose="020B0604030504040204" pitchFamily="34" charset="-120"/>
                <a:ea typeface="微軟正黑體" panose="020B0604030504040204" pitchFamily="34" charset="-120"/>
              </a:rPr>
              <a:t>Cell-B</a:t>
            </a:r>
            <a:endParaRPr lang="en-US" dirty="0">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15285690-50FF-49A4-9CA9-74B43E41E426}"/>
              </a:ext>
            </a:extLst>
          </p:cNvPr>
          <p:cNvSpPr/>
          <p:nvPr/>
        </p:nvSpPr>
        <p:spPr>
          <a:xfrm>
            <a:off x="1135380" y="2369820"/>
            <a:ext cx="246888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altLang="zh-TW" dirty="0">
                <a:latin typeface="微軟正黑體" panose="020B0604030504040204" pitchFamily="34" charset="-120"/>
                <a:ea typeface="微軟正黑體" panose="020B0604030504040204" pitchFamily="34" charset="-120"/>
              </a:rPr>
              <a:t>6</a:t>
            </a:r>
            <a:r>
              <a:rPr lang="en-US" dirty="0">
                <a:latin typeface="微軟正黑體" panose="020B0604030504040204" pitchFamily="34" charset="-120"/>
                <a:ea typeface="微軟正黑體" panose="020B0604030504040204" pitchFamily="34" charset="-120"/>
              </a:rPr>
              <a:t>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時叫醒 </a:t>
            </a:r>
            <a:r>
              <a:rPr lang="en-US" altLang="zh-TW" dirty="0">
                <a:latin typeface="微軟正黑體" panose="020B0604030504040204" pitchFamily="34" charset="-120"/>
                <a:ea typeface="微軟正黑體" panose="020B0604030504040204" pitchFamily="34" charset="-120"/>
              </a:rPr>
              <a:t>Cell-A</a:t>
            </a:r>
            <a:endParaRPr lang="en-US" dirty="0">
              <a:latin typeface="微軟正黑體" panose="020B0604030504040204" pitchFamily="34" charset="-120"/>
              <a:ea typeface="微軟正黑體" panose="020B0604030504040204" pitchFamily="34" charset="-120"/>
            </a:endParaRPr>
          </a:p>
        </p:txBody>
      </p:sp>
      <p:sp>
        <p:nvSpPr>
          <p:cNvPr id="19" name="矩形 18">
            <a:extLst>
              <a:ext uri="{FF2B5EF4-FFF2-40B4-BE49-F238E27FC236}">
                <a16:creationId xmlns:a16="http://schemas.microsoft.com/office/drawing/2014/main" id="{6AA8F48B-0A8D-46CC-B3AD-DE6E0E7C5277}"/>
              </a:ext>
            </a:extLst>
          </p:cNvPr>
          <p:cNvSpPr/>
          <p:nvPr/>
        </p:nvSpPr>
        <p:spPr>
          <a:xfrm>
            <a:off x="1135380" y="3589020"/>
            <a:ext cx="246888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altLang="zh-TW" dirty="0">
                <a:latin typeface="微軟正黑體" panose="020B0604030504040204" pitchFamily="34" charset="-120"/>
                <a:ea typeface="微軟正黑體" panose="020B0604030504040204" pitchFamily="34" charset="-120"/>
              </a:rPr>
              <a:t>9</a:t>
            </a:r>
            <a:r>
              <a:rPr lang="en-US" dirty="0">
                <a:latin typeface="微軟正黑體" panose="020B0604030504040204" pitchFamily="34" charset="-120"/>
                <a:ea typeface="微軟正黑體" panose="020B0604030504040204" pitchFamily="34" charset="-120"/>
              </a:rPr>
              <a:t>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時叫醒 </a:t>
            </a:r>
            <a:r>
              <a:rPr lang="en-US" altLang="zh-TW" dirty="0">
                <a:latin typeface="微軟正黑體" panose="020B0604030504040204" pitchFamily="34" charset="-120"/>
                <a:ea typeface="微軟正黑體" panose="020B0604030504040204" pitchFamily="34" charset="-120"/>
              </a:rPr>
              <a:t>Cell-A</a:t>
            </a:r>
            <a:endParaRPr lang="en-US" dirty="0">
              <a:latin typeface="微軟正黑體" panose="020B0604030504040204" pitchFamily="34" charset="-120"/>
              <a:ea typeface="微軟正黑體" panose="020B0604030504040204" pitchFamily="34" charset="-120"/>
            </a:endParaRPr>
          </a:p>
        </p:txBody>
      </p:sp>
      <p:sp>
        <p:nvSpPr>
          <p:cNvPr id="20" name="矩形 19">
            <a:extLst>
              <a:ext uri="{FF2B5EF4-FFF2-40B4-BE49-F238E27FC236}">
                <a16:creationId xmlns:a16="http://schemas.microsoft.com/office/drawing/2014/main" id="{47FEED7D-AFC2-4BBE-9C38-6BDD0436FEB9}"/>
              </a:ext>
            </a:extLst>
          </p:cNvPr>
          <p:cNvSpPr/>
          <p:nvPr/>
        </p:nvSpPr>
        <p:spPr>
          <a:xfrm>
            <a:off x="1135380" y="4815840"/>
            <a:ext cx="2468880" cy="4572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140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時叫醒 </a:t>
            </a:r>
            <a:r>
              <a:rPr lang="en-US" altLang="zh-TW" dirty="0">
                <a:latin typeface="微軟正黑體" panose="020B0604030504040204" pitchFamily="34" charset="-120"/>
                <a:ea typeface="微軟正黑體" panose="020B0604030504040204" pitchFamily="34" charset="-120"/>
              </a:rPr>
              <a:t>Cell-B</a:t>
            </a:r>
            <a:endParaRPr lang="en-US"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825C641A-EDB3-4059-9984-7D24B286DF79}"/>
              </a:ext>
            </a:extLst>
          </p:cNvPr>
          <p:cNvSpPr txBox="1"/>
          <p:nvPr/>
        </p:nvSpPr>
        <p:spPr>
          <a:xfrm>
            <a:off x="6309360" y="5608320"/>
            <a:ext cx="5684057"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Cell </a:t>
            </a:r>
            <a:r>
              <a:rPr lang="zh-TW" altLang="en-US" dirty="0">
                <a:latin typeface="微軟正黑體" panose="020B0604030504040204" pitchFamily="34" charset="-120"/>
                <a:ea typeface="微軟正黑體" panose="020B0604030504040204" pitchFamily="34" charset="-120"/>
              </a:rPr>
              <a:t>只需要用 </a:t>
            </a:r>
            <a:r>
              <a:rPr lang="en-US" altLang="zh-TW" dirty="0">
                <a:latin typeface="微軟正黑體" panose="020B0604030504040204" pitchFamily="34" charset="-120"/>
                <a:ea typeface="微軟正黑體" panose="020B0604030504040204" pitchFamily="34" charset="-120"/>
              </a:rPr>
              <a:t>yield return </a:t>
            </a:r>
            <a:r>
              <a:rPr lang="zh-TW" altLang="en-US" dirty="0">
                <a:latin typeface="微軟正黑體" panose="020B0604030504040204" pitchFamily="34" charset="-120"/>
                <a:ea typeface="微軟正黑體" panose="020B0604030504040204" pitchFamily="34" charset="-120"/>
              </a:rPr>
              <a:t>的方式來傳達 </a:t>
            </a:r>
            <a:r>
              <a:rPr lang="en-US" altLang="zh-TW" dirty="0">
                <a:latin typeface="微軟正黑體" panose="020B0604030504040204" pitchFamily="34" charset="-120"/>
                <a:ea typeface="微軟正黑體" panose="020B0604030504040204" pitchFamily="34" charset="-120"/>
              </a:rPr>
              <a:t>sleep </a:t>
            </a:r>
            <a:r>
              <a:rPr lang="zh-TW" altLang="en-US" dirty="0">
                <a:latin typeface="微軟正黑體" panose="020B0604030504040204" pitchFamily="34" charset="-120"/>
                <a:ea typeface="微軟正黑體" panose="020B0604030504040204" pitchFamily="34" charset="-120"/>
              </a:rPr>
              <a:t>的資訊</a:t>
            </a:r>
            <a:endParaRPr lang="en-US"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C5662F9A-C520-48B2-A61E-6FAF1FC4045A}"/>
              </a:ext>
            </a:extLst>
          </p:cNvPr>
          <p:cNvSpPr txBox="1"/>
          <p:nvPr/>
        </p:nvSpPr>
        <p:spPr>
          <a:xfrm>
            <a:off x="687051" y="5619095"/>
            <a:ext cx="5459059" cy="923330"/>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World </a:t>
            </a:r>
            <a:r>
              <a:rPr lang="zh-TW" altLang="en-US" dirty="0">
                <a:latin typeface="微軟正黑體" panose="020B0604030504040204" pitchFamily="34" charset="-120"/>
                <a:ea typeface="微軟正黑體" panose="020B0604030504040204" pitchFamily="34" charset="-120"/>
              </a:rPr>
              <a:t>每次喚醒，都會接收下次預計喚醒的時間。</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統一用 </a:t>
            </a:r>
            <a:r>
              <a:rPr lang="en-US" altLang="zh-TW" dirty="0" err="1">
                <a:latin typeface="微軟正黑體" panose="020B0604030504040204" pitchFamily="34" charset="-120"/>
                <a:ea typeface="微軟正黑體" panose="020B0604030504040204" pitchFamily="34" charset="-120"/>
              </a:rPr>
              <a:t>SortedSet</a:t>
            </a:r>
            <a:r>
              <a:rPr lang="en-US" altLang="zh-TW" dirty="0">
                <a:latin typeface="微軟正黑體" panose="020B0604030504040204" pitchFamily="34" charset="-120"/>
                <a:ea typeface="微軟正黑體" panose="020B0604030504040204" pitchFamily="34" charset="-120"/>
              </a:rPr>
              <a:t>&lt;int&gt; </a:t>
            </a:r>
            <a:r>
              <a:rPr lang="zh-TW" altLang="en-US" dirty="0">
                <a:latin typeface="微軟正黑體" panose="020B0604030504040204" pitchFamily="34" charset="-120"/>
                <a:ea typeface="微軟正黑體" panose="020B0604030504040204" pitchFamily="34" charset="-120"/>
              </a:rPr>
              <a:t>來做簡單的排程機制，隨時</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更新下一個瞬間要喚醒的對象。</a:t>
            </a:r>
            <a:endParaRPr lang="en-US" dirty="0">
              <a:latin typeface="微軟正黑體" panose="020B0604030504040204" pitchFamily="34" charset="-120"/>
              <a:ea typeface="微軟正黑體" panose="020B0604030504040204" pitchFamily="34" charset="-120"/>
            </a:endParaRPr>
          </a:p>
        </p:txBody>
      </p:sp>
      <p:cxnSp>
        <p:nvCxnSpPr>
          <p:cNvPr id="3" name="直線接點 2">
            <a:extLst>
              <a:ext uri="{FF2B5EF4-FFF2-40B4-BE49-F238E27FC236}">
                <a16:creationId xmlns:a16="http://schemas.microsoft.com/office/drawing/2014/main" id="{DFAD7924-6F60-4E0B-AEF4-99D58089AA83}"/>
              </a:ext>
            </a:extLst>
          </p:cNvPr>
          <p:cNvCxnSpPr>
            <a:cxnSpLocks/>
          </p:cNvCxnSpPr>
          <p:nvPr/>
        </p:nvCxnSpPr>
        <p:spPr>
          <a:xfrm>
            <a:off x="1205802" y="716166"/>
            <a:ext cx="467683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83F7C282-F0DD-46B4-B9C9-ABFACF67619E}"/>
              </a:ext>
            </a:extLst>
          </p:cNvPr>
          <p:cNvCxnSpPr/>
          <p:nvPr/>
        </p:nvCxnSpPr>
        <p:spPr>
          <a:xfrm>
            <a:off x="1802419" y="643095"/>
            <a:ext cx="0" cy="150725"/>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圖形 20" descr="碼錶">
            <a:extLst>
              <a:ext uri="{FF2B5EF4-FFF2-40B4-BE49-F238E27FC236}">
                <a16:creationId xmlns:a16="http://schemas.microsoft.com/office/drawing/2014/main" id="{08344677-6072-4770-BC47-442775897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224" y="164901"/>
            <a:ext cx="712763" cy="712763"/>
          </a:xfrm>
          <a:prstGeom prst="rect">
            <a:avLst/>
          </a:prstGeom>
        </p:spPr>
      </p:pic>
      <p:sp>
        <p:nvSpPr>
          <p:cNvPr id="10" name="箭號: 向下 9">
            <a:extLst>
              <a:ext uri="{FF2B5EF4-FFF2-40B4-BE49-F238E27FC236}">
                <a16:creationId xmlns:a16="http://schemas.microsoft.com/office/drawing/2014/main" id="{4AA82147-15C4-4F3D-8005-58CE45B307BB}"/>
              </a:ext>
            </a:extLst>
          </p:cNvPr>
          <p:cNvSpPr/>
          <p:nvPr/>
        </p:nvSpPr>
        <p:spPr>
          <a:xfrm>
            <a:off x="1571307" y="245414"/>
            <a:ext cx="462224" cy="3174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A0F7FC39-7199-4C74-AEC9-50EC03560AF5}"/>
              </a:ext>
            </a:extLst>
          </p:cNvPr>
          <p:cNvSpPr txBox="1"/>
          <p:nvPr/>
        </p:nvSpPr>
        <p:spPr>
          <a:xfrm>
            <a:off x="764572" y="763676"/>
            <a:ext cx="5118068" cy="276999"/>
          </a:xfrm>
          <a:prstGeom prst="rect">
            <a:avLst/>
          </a:prstGeom>
          <a:noFill/>
        </p:spPr>
        <p:txBody>
          <a:bodyPr wrap="square" rtlCol="0">
            <a:spAutoFit/>
          </a:bodyPr>
          <a:lstStyle/>
          <a:p>
            <a:r>
              <a:rPr lang="en-US" altLang="zh-TW" sz="1200" dirty="0">
                <a:latin typeface="微軟正黑體" panose="020B0604030504040204" pitchFamily="34" charset="-120"/>
                <a:ea typeface="微軟正黑體" panose="020B0604030504040204" pitchFamily="34" charset="-120"/>
              </a:rPr>
              <a:t>Clock (</a:t>
            </a:r>
            <a:r>
              <a:rPr lang="en-US" altLang="zh-TW" sz="1200" dirty="0" err="1">
                <a:latin typeface="微軟正黑體" panose="020B0604030504040204" pitchFamily="34" charset="-120"/>
                <a:ea typeface="微軟正黑體" panose="020B0604030504040204" pitchFamily="34" charset="-120"/>
              </a:rPr>
              <a:t>ms</a:t>
            </a:r>
            <a:r>
              <a:rPr lang="en-US" altLang="zh-TW" sz="1200" dirty="0">
                <a:latin typeface="微軟正黑體" panose="020B0604030504040204" pitchFamily="34" charset="-120"/>
                <a:ea typeface="微軟正黑體" panose="020B0604030504040204" pitchFamily="34" charset="-120"/>
              </a:rPr>
              <a:t>)	0	30	60     70	90	120</a:t>
            </a:r>
            <a:endParaRPr lang="zh-TW" altLang="en-US" sz="1200" dirty="0">
              <a:latin typeface="微軟正黑體" panose="020B0604030504040204" pitchFamily="34" charset="-120"/>
              <a:ea typeface="微軟正黑體" panose="020B0604030504040204" pitchFamily="34" charset="-120"/>
            </a:endParaRPr>
          </a:p>
        </p:txBody>
      </p:sp>
      <p:cxnSp>
        <p:nvCxnSpPr>
          <p:cNvPr id="26" name="直線接點 25">
            <a:extLst>
              <a:ext uri="{FF2B5EF4-FFF2-40B4-BE49-F238E27FC236}">
                <a16:creationId xmlns:a16="http://schemas.microsoft.com/office/drawing/2014/main" id="{6F3F51C7-D3D4-4FF4-B40E-986267D7FFF9}"/>
              </a:ext>
            </a:extLst>
          </p:cNvPr>
          <p:cNvCxnSpPr>
            <a:cxnSpLocks/>
          </p:cNvCxnSpPr>
          <p:nvPr/>
        </p:nvCxnSpPr>
        <p:spPr>
          <a:xfrm>
            <a:off x="2757012" y="643095"/>
            <a:ext cx="0" cy="150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CA1A12A7-9BB3-43F0-9FA3-B0FD360D1D22}"/>
              </a:ext>
            </a:extLst>
          </p:cNvPr>
          <p:cNvCxnSpPr>
            <a:cxnSpLocks/>
          </p:cNvCxnSpPr>
          <p:nvPr/>
        </p:nvCxnSpPr>
        <p:spPr>
          <a:xfrm>
            <a:off x="3663460" y="643095"/>
            <a:ext cx="0" cy="150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7BE12234-A703-4430-B0E9-463F1BB56ED4}"/>
              </a:ext>
            </a:extLst>
          </p:cNvPr>
          <p:cNvCxnSpPr>
            <a:cxnSpLocks/>
          </p:cNvCxnSpPr>
          <p:nvPr/>
        </p:nvCxnSpPr>
        <p:spPr>
          <a:xfrm>
            <a:off x="4577860" y="643095"/>
            <a:ext cx="0" cy="150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A351612B-CA3F-4DCD-90B8-034302B4EE31}"/>
              </a:ext>
            </a:extLst>
          </p:cNvPr>
          <p:cNvCxnSpPr>
            <a:cxnSpLocks/>
          </p:cNvCxnSpPr>
          <p:nvPr/>
        </p:nvCxnSpPr>
        <p:spPr>
          <a:xfrm>
            <a:off x="5539968" y="643095"/>
            <a:ext cx="0" cy="150725"/>
          </a:xfrm>
          <a:prstGeom prst="line">
            <a:avLst/>
          </a:prstGeom>
        </p:spPr>
        <p:style>
          <a:lnRef idx="1">
            <a:schemeClr val="accent1"/>
          </a:lnRef>
          <a:fillRef idx="0">
            <a:schemeClr val="accent1"/>
          </a:fillRef>
          <a:effectRef idx="0">
            <a:schemeClr val="accent1"/>
          </a:effectRef>
          <a:fontRef idx="minor">
            <a:schemeClr val="tx1"/>
          </a:fontRef>
        </p:style>
      </p:cxnSp>
      <p:sp>
        <p:nvSpPr>
          <p:cNvPr id="31" name="箭號: 向下 30">
            <a:extLst>
              <a:ext uri="{FF2B5EF4-FFF2-40B4-BE49-F238E27FC236}">
                <a16:creationId xmlns:a16="http://schemas.microsoft.com/office/drawing/2014/main" id="{42D2CC02-03DA-475F-9EB7-6B0A5B103D1D}"/>
              </a:ext>
            </a:extLst>
          </p:cNvPr>
          <p:cNvSpPr/>
          <p:nvPr/>
        </p:nvSpPr>
        <p:spPr>
          <a:xfrm>
            <a:off x="2525900" y="245414"/>
            <a:ext cx="462224" cy="3174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2" name="箭號: 向下 31">
            <a:extLst>
              <a:ext uri="{FF2B5EF4-FFF2-40B4-BE49-F238E27FC236}">
                <a16:creationId xmlns:a16="http://schemas.microsoft.com/office/drawing/2014/main" id="{3C01029B-0B4D-4013-878E-D717E592A14B}"/>
              </a:ext>
            </a:extLst>
          </p:cNvPr>
          <p:cNvSpPr/>
          <p:nvPr/>
        </p:nvSpPr>
        <p:spPr>
          <a:xfrm>
            <a:off x="3432348" y="245414"/>
            <a:ext cx="462224" cy="3174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3" name="箭號: 向下 32">
            <a:extLst>
              <a:ext uri="{FF2B5EF4-FFF2-40B4-BE49-F238E27FC236}">
                <a16:creationId xmlns:a16="http://schemas.microsoft.com/office/drawing/2014/main" id="{3F1C5746-A3BE-4304-8736-A96F02BE2157}"/>
              </a:ext>
            </a:extLst>
          </p:cNvPr>
          <p:cNvSpPr/>
          <p:nvPr/>
        </p:nvSpPr>
        <p:spPr>
          <a:xfrm>
            <a:off x="3742449" y="245414"/>
            <a:ext cx="462224" cy="3174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4" name="箭號: 向下 33">
            <a:extLst>
              <a:ext uri="{FF2B5EF4-FFF2-40B4-BE49-F238E27FC236}">
                <a16:creationId xmlns:a16="http://schemas.microsoft.com/office/drawing/2014/main" id="{58FD0F14-6F72-4B3E-B902-2E2906DAB621}"/>
              </a:ext>
            </a:extLst>
          </p:cNvPr>
          <p:cNvSpPr/>
          <p:nvPr/>
        </p:nvSpPr>
        <p:spPr>
          <a:xfrm>
            <a:off x="4338796" y="245414"/>
            <a:ext cx="462224" cy="3174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cxnSp>
        <p:nvCxnSpPr>
          <p:cNvPr id="35" name="直線接點 34">
            <a:extLst>
              <a:ext uri="{FF2B5EF4-FFF2-40B4-BE49-F238E27FC236}">
                <a16:creationId xmlns:a16="http://schemas.microsoft.com/office/drawing/2014/main" id="{902F0848-7F08-4C84-9003-C9FCD6D5A351}"/>
              </a:ext>
            </a:extLst>
          </p:cNvPr>
          <p:cNvCxnSpPr>
            <a:cxnSpLocks/>
          </p:cNvCxnSpPr>
          <p:nvPr/>
        </p:nvCxnSpPr>
        <p:spPr>
          <a:xfrm>
            <a:off x="3973561" y="643095"/>
            <a:ext cx="0" cy="1507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77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1" nodeType="clickEffect">
                                  <p:stCondLst>
                                    <p:cond delay="0"/>
                                  </p:stCondLst>
                                  <p:childTnLst>
                                    <p:anim calcmode="lin" valueType="num">
                                      <p:cBhvr additive="base">
                                        <p:cTn id="32" dur="500"/>
                                        <p:tgtEl>
                                          <p:spTgt spid="16"/>
                                        </p:tgtEl>
                                        <p:attrNameLst>
                                          <p:attrName>ppt_x</p:attrName>
                                        </p:attrNameLst>
                                      </p:cBhvr>
                                      <p:tavLst>
                                        <p:tav tm="0">
                                          <p:val>
                                            <p:strVal val="ppt_x"/>
                                          </p:val>
                                        </p:tav>
                                        <p:tav tm="100000">
                                          <p:val>
                                            <p:strVal val="ppt_x"/>
                                          </p:val>
                                        </p:tav>
                                      </p:tavLst>
                                    </p:anim>
                                    <p:anim calcmode="lin" valueType="num">
                                      <p:cBhvr additive="base">
                                        <p:cTn id="33" dur="500"/>
                                        <p:tgtEl>
                                          <p:spTgt spid="16"/>
                                        </p:tgtEl>
                                        <p:attrNameLst>
                                          <p:attrName>ppt_y</p:attrName>
                                        </p:attrNameLst>
                                      </p:cBhvr>
                                      <p:tavLst>
                                        <p:tav tm="0">
                                          <p:val>
                                            <p:strVal val="ppt_y"/>
                                          </p:val>
                                        </p:tav>
                                        <p:tav tm="100000">
                                          <p:val>
                                            <p:strVal val="1+ppt_h/2"/>
                                          </p:val>
                                        </p:tav>
                                      </p:tavLst>
                                    </p:anim>
                                    <p:set>
                                      <p:cBhvr>
                                        <p:cTn id="34" dur="1" fill="hold">
                                          <p:stCondLst>
                                            <p:cond delay="499"/>
                                          </p:stCondLst>
                                        </p:cTn>
                                        <p:tgtEl>
                                          <p:spTgt spid="16"/>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10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1"/>
                                        </p:tgtEl>
                                      </p:cBhvr>
                                    </p:animEffect>
                                    <p:set>
                                      <p:cBhvr>
                                        <p:cTn id="48" dur="1" fill="hold">
                                          <p:stCondLst>
                                            <p:cond delay="499"/>
                                          </p:stCondLst>
                                        </p:cTn>
                                        <p:tgtEl>
                                          <p:spTgt spid="31"/>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xit" presetSubtype="4" fill="hold" grpId="1" nodeType="clickEffect">
                                  <p:stCondLst>
                                    <p:cond delay="0"/>
                                  </p:stCondLst>
                                  <p:childTnLst>
                                    <p:anim calcmode="lin" valueType="num">
                                      <p:cBhvr additive="base">
                                        <p:cTn id="55" dur="500"/>
                                        <p:tgtEl>
                                          <p:spTgt spid="18"/>
                                        </p:tgtEl>
                                        <p:attrNameLst>
                                          <p:attrName>ppt_x</p:attrName>
                                        </p:attrNameLst>
                                      </p:cBhvr>
                                      <p:tavLst>
                                        <p:tav tm="0">
                                          <p:val>
                                            <p:strVal val="ppt_x"/>
                                          </p:val>
                                        </p:tav>
                                        <p:tav tm="100000">
                                          <p:val>
                                            <p:strVal val="ppt_x"/>
                                          </p:val>
                                        </p:tav>
                                      </p:tavLst>
                                    </p:anim>
                                    <p:anim calcmode="lin" valueType="num">
                                      <p:cBhvr additive="base">
                                        <p:cTn id="56" dur="500"/>
                                        <p:tgtEl>
                                          <p:spTgt spid="18"/>
                                        </p:tgtEl>
                                        <p:attrNameLst>
                                          <p:attrName>ppt_y</p:attrName>
                                        </p:attrNameLst>
                                      </p:cBhvr>
                                      <p:tavLst>
                                        <p:tav tm="0">
                                          <p:val>
                                            <p:strVal val="ppt_y"/>
                                          </p:val>
                                        </p:tav>
                                        <p:tav tm="100000">
                                          <p:val>
                                            <p:strVal val="1+ppt_h/2"/>
                                          </p:val>
                                        </p:tav>
                                      </p:tavLst>
                                    </p:anim>
                                    <p:set>
                                      <p:cBhvr>
                                        <p:cTn id="57" dur="1" fill="hold">
                                          <p:stCondLst>
                                            <p:cond delay="499"/>
                                          </p:stCondLst>
                                        </p:cTn>
                                        <p:tgtEl>
                                          <p:spTgt spid="18"/>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par>
                          <p:cTn id="62" fill="hold">
                            <p:stCondLst>
                              <p:cond delay="1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32"/>
                                        </p:tgtEl>
                                      </p:cBhvr>
                                    </p:animEffect>
                                    <p:set>
                                      <p:cBhvr>
                                        <p:cTn id="71" dur="1" fill="hold">
                                          <p:stCondLst>
                                            <p:cond delay="499"/>
                                          </p:stCondLst>
                                        </p:cTn>
                                        <p:tgtEl>
                                          <p:spTgt spid="32"/>
                                        </p:tgtEl>
                                        <p:attrNameLst>
                                          <p:attrName>style.visibility</p:attrName>
                                        </p:attrNameLst>
                                      </p:cBhvr>
                                      <p:to>
                                        <p:strVal val="hidden"/>
                                      </p:to>
                                    </p:se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1" nodeType="clickEffect">
                                  <p:stCondLst>
                                    <p:cond delay="0"/>
                                  </p:stCondLst>
                                  <p:childTnLst>
                                    <p:anim calcmode="lin" valueType="num">
                                      <p:cBhvr additive="base">
                                        <p:cTn id="78" dur="500"/>
                                        <p:tgtEl>
                                          <p:spTgt spid="17"/>
                                        </p:tgtEl>
                                        <p:attrNameLst>
                                          <p:attrName>ppt_x</p:attrName>
                                        </p:attrNameLst>
                                      </p:cBhvr>
                                      <p:tavLst>
                                        <p:tav tm="0">
                                          <p:val>
                                            <p:strVal val="ppt_x"/>
                                          </p:val>
                                        </p:tav>
                                        <p:tav tm="100000">
                                          <p:val>
                                            <p:strVal val="ppt_x"/>
                                          </p:val>
                                        </p:tav>
                                      </p:tavLst>
                                    </p:anim>
                                    <p:anim calcmode="lin" valueType="num">
                                      <p:cBhvr additive="base">
                                        <p:cTn id="79" dur="500"/>
                                        <p:tgtEl>
                                          <p:spTgt spid="17"/>
                                        </p:tgtEl>
                                        <p:attrNameLst>
                                          <p:attrName>ppt_y</p:attrName>
                                        </p:attrNameLst>
                                      </p:cBhvr>
                                      <p:tavLst>
                                        <p:tav tm="0">
                                          <p:val>
                                            <p:strVal val="ppt_y"/>
                                          </p:val>
                                        </p:tav>
                                        <p:tav tm="100000">
                                          <p:val>
                                            <p:strVal val="1+ppt_h/2"/>
                                          </p:val>
                                        </p:tav>
                                      </p:tavLst>
                                    </p:anim>
                                    <p:set>
                                      <p:cBhvr>
                                        <p:cTn id="80" dur="1" fill="hold">
                                          <p:stCondLst>
                                            <p:cond delay="499"/>
                                          </p:stCondLst>
                                        </p:cTn>
                                        <p:tgtEl>
                                          <p:spTgt spid="17"/>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500"/>
                                        <p:tgtEl>
                                          <p:spTgt spid="14"/>
                                        </p:tgtEl>
                                      </p:cBhvr>
                                    </p:animEffect>
                                  </p:childTnLst>
                                </p:cTn>
                              </p:par>
                            </p:childTnLst>
                          </p:cTn>
                        </p:par>
                        <p:par>
                          <p:cTn id="85" fill="hold">
                            <p:stCondLst>
                              <p:cond delay="1000"/>
                            </p:stCondLst>
                            <p:childTnLst>
                              <p:par>
                                <p:cTn id="86" presetID="2" presetClass="entr" presetSubtype="4" fill="hold" grpId="0" nodeType="afterEffect">
                                  <p:stCondLst>
                                    <p:cond delay="0"/>
                                  </p:stCondLst>
                                  <p:childTnLst>
                                    <p:set>
                                      <p:cBhvr>
                                        <p:cTn id="87" dur="1" fill="hold">
                                          <p:stCondLst>
                                            <p:cond delay="0"/>
                                          </p:stCondLst>
                                        </p:cTn>
                                        <p:tgtEl>
                                          <p:spTgt spid="20"/>
                                        </p:tgtEl>
                                        <p:attrNameLst>
                                          <p:attrName>style.visibility</p:attrName>
                                        </p:attrNameLst>
                                      </p:cBhvr>
                                      <p:to>
                                        <p:strVal val="visible"/>
                                      </p:to>
                                    </p:set>
                                    <p:anim calcmode="lin" valueType="num">
                                      <p:cBhvr additive="base">
                                        <p:cTn id="88" dur="500" fill="hold"/>
                                        <p:tgtEl>
                                          <p:spTgt spid="20"/>
                                        </p:tgtEl>
                                        <p:attrNameLst>
                                          <p:attrName>ppt_x</p:attrName>
                                        </p:attrNameLst>
                                      </p:cBhvr>
                                      <p:tavLst>
                                        <p:tav tm="0">
                                          <p:val>
                                            <p:strVal val="#ppt_x"/>
                                          </p:val>
                                        </p:tav>
                                        <p:tav tm="100000">
                                          <p:val>
                                            <p:strVal val="#ppt_x"/>
                                          </p:val>
                                        </p:tav>
                                      </p:tavLst>
                                    </p:anim>
                                    <p:anim calcmode="lin" valueType="num">
                                      <p:cBhvr additive="base">
                                        <p:cTn id="8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33"/>
                                        </p:tgtEl>
                                      </p:cBhvr>
                                    </p:animEffect>
                                    <p:set>
                                      <p:cBhvr>
                                        <p:cTn id="94" dur="1" fill="hold">
                                          <p:stCondLst>
                                            <p:cond delay="499"/>
                                          </p:stCondLst>
                                        </p:cTn>
                                        <p:tgtEl>
                                          <p:spTgt spid="33"/>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6" grpId="0" animBg="1"/>
      <p:bldP spid="16" grpId="1" animBg="1"/>
      <p:bldP spid="17" grpId="0" animBg="1"/>
      <p:bldP spid="17" grpId="1" animBg="1"/>
      <p:bldP spid="18" grpId="0" animBg="1"/>
      <p:bldP spid="18" grpId="1" animBg="1"/>
      <p:bldP spid="19" grpId="0" animBg="1"/>
      <p:bldP spid="20" grpId="0" animBg="1"/>
      <p:bldP spid="10" grpId="0" animBg="1"/>
      <p:bldP spid="31" grpId="0" animBg="1"/>
      <p:bldP spid="31" grpId="1" animBg="1"/>
      <p:bldP spid="32" grpId="0" animBg="1"/>
      <p:bldP spid="32" grpId="1" animBg="1"/>
      <p:bldP spid="33" grpId="0" animBg="1"/>
      <p:bldP spid="33" grpId="1"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BA4B2F0-4452-4EDC-A592-4F51367EAAA2}"/>
              </a:ext>
            </a:extLst>
          </p:cNvPr>
          <p:cNvPicPr>
            <a:picLocks noChangeAspect="1"/>
          </p:cNvPicPr>
          <p:nvPr/>
        </p:nvPicPr>
        <p:blipFill rotWithShape="1">
          <a:blip r:embed="rId3"/>
          <a:srcRect t="3726"/>
          <a:stretch/>
        </p:blipFill>
        <p:spPr>
          <a:xfrm>
            <a:off x="4662" y="0"/>
            <a:ext cx="12182676" cy="6602492"/>
          </a:xfrm>
          <a:prstGeom prst="rect">
            <a:avLst/>
          </a:prstGeom>
        </p:spPr>
      </p:pic>
      <p:sp>
        <p:nvSpPr>
          <p:cNvPr id="3" name="文字方塊 2">
            <a:extLst>
              <a:ext uri="{FF2B5EF4-FFF2-40B4-BE49-F238E27FC236}">
                <a16:creationId xmlns:a16="http://schemas.microsoft.com/office/drawing/2014/main" id="{4A4AFDC7-3B76-4A47-8D7E-73E64595A70B}"/>
              </a:ext>
            </a:extLst>
          </p:cNvPr>
          <p:cNvSpPr txBox="1"/>
          <p:nvPr/>
        </p:nvSpPr>
        <p:spPr>
          <a:xfrm>
            <a:off x="0" y="6602492"/>
            <a:ext cx="8770620" cy="307777"/>
          </a:xfrm>
          <a:prstGeom prst="rect">
            <a:avLst/>
          </a:prstGeom>
          <a:noFill/>
        </p:spPr>
        <p:txBody>
          <a:bodyPr wrap="square" rtlCol="0">
            <a:spAutoFit/>
          </a:bodyPr>
          <a:lstStyle/>
          <a:p>
            <a:r>
              <a:rPr lang="en-US" sz="1400" dirty="0">
                <a:latin typeface="微軟正黑體" panose="020B0604030504040204" pitchFamily="34" charset="-120"/>
                <a:ea typeface="微軟正黑體" panose="020B0604030504040204" pitchFamily="34" charset="-120"/>
                <a:hlinkClick r:id="rId4"/>
              </a:rPr>
              <a:t>91APP </a:t>
            </a:r>
            <a:r>
              <a:rPr lang="en-US" sz="1400" dirty="0" err="1">
                <a:latin typeface="微軟正黑體" panose="020B0604030504040204" pitchFamily="34" charset="-120"/>
                <a:ea typeface="微軟正黑體" panose="020B0604030504040204" pitchFamily="34" charset="-120"/>
                <a:hlinkClick r:id="rId4"/>
              </a:rPr>
              <a:t>TechDay</a:t>
            </a:r>
            <a:r>
              <a:rPr lang="en-US" sz="1400" dirty="0">
                <a:latin typeface="微軟正黑體" panose="020B0604030504040204" pitchFamily="34" charset="-120"/>
                <a:ea typeface="微軟正黑體" panose="020B0604030504040204" pitchFamily="34" charset="-120"/>
                <a:hlinkClick r:id="rId4"/>
              </a:rPr>
              <a:t>: Ruddy Lee / </a:t>
            </a:r>
            <a:r>
              <a:rPr lang="zh-TW" altLang="en-US" sz="1400" dirty="0">
                <a:latin typeface="微軟正黑體" panose="020B0604030504040204" pitchFamily="34" charset="-120"/>
                <a:ea typeface="微軟正黑體" panose="020B0604030504040204" pitchFamily="34" charset="-120"/>
                <a:hlinkClick r:id="rId4"/>
              </a:rPr>
              <a:t>專案重做的限制理論與刻意發現</a:t>
            </a:r>
            <a:endParaRPr 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97962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F627BB-1B27-4782-9963-60E20559EA8F}"/>
              </a:ext>
            </a:extLst>
          </p:cNvPr>
          <p:cNvSpPr>
            <a:spLocks noGrp="1"/>
          </p:cNvSpPr>
          <p:nvPr>
            <p:ph type="title"/>
          </p:nvPr>
        </p:nvSpPr>
        <p:spPr/>
        <p:txBody>
          <a:bodyPr/>
          <a:lstStyle/>
          <a:p>
            <a:r>
              <a:rPr lang="zh-TW" altLang="en-US" dirty="0"/>
              <a:t>抽象化 </a:t>
            </a:r>
            <a:r>
              <a:rPr lang="en-US" altLang="zh-TW" dirty="0"/>
              <a:t>(class diagram)</a:t>
            </a:r>
            <a:endParaRPr lang="en-US" dirty="0"/>
          </a:p>
        </p:txBody>
      </p:sp>
      <p:pic>
        <p:nvPicPr>
          <p:cNvPr id="5" name="圖片 4">
            <a:extLst>
              <a:ext uri="{FF2B5EF4-FFF2-40B4-BE49-F238E27FC236}">
                <a16:creationId xmlns:a16="http://schemas.microsoft.com/office/drawing/2014/main" id="{244349FC-ADCC-4A77-A53A-959F7569609F}"/>
              </a:ext>
            </a:extLst>
          </p:cNvPr>
          <p:cNvPicPr>
            <a:picLocks noChangeAspect="1"/>
          </p:cNvPicPr>
          <p:nvPr/>
        </p:nvPicPr>
        <p:blipFill>
          <a:blip r:embed="rId3"/>
          <a:stretch>
            <a:fillRect/>
          </a:stretch>
        </p:blipFill>
        <p:spPr>
          <a:xfrm>
            <a:off x="1165860" y="1451279"/>
            <a:ext cx="9639300" cy="5380250"/>
          </a:xfrm>
          <a:prstGeom prst="rect">
            <a:avLst/>
          </a:prstGeom>
        </p:spPr>
      </p:pic>
      <p:sp>
        <p:nvSpPr>
          <p:cNvPr id="6" name="矩形: 圓角 5">
            <a:extLst>
              <a:ext uri="{FF2B5EF4-FFF2-40B4-BE49-F238E27FC236}">
                <a16:creationId xmlns:a16="http://schemas.microsoft.com/office/drawing/2014/main" id="{A4F96727-09C6-465E-A498-007A79AEBA38}"/>
              </a:ext>
            </a:extLst>
          </p:cNvPr>
          <p:cNvSpPr/>
          <p:nvPr/>
        </p:nvSpPr>
        <p:spPr>
          <a:xfrm>
            <a:off x="3817620" y="2948940"/>
            <a:ext cx="1790700" cy="37338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圓角 6">
            <a:extLst>
              <a:ext uri="{FF2B5EF4-FFF2-40B4-BE49-F238E27FC236}">
                <a16:creationId xmlns:a16="http://schemas.microsoft.com/office/drawing/2014/main" id="{DCA35D22-AEA8-4474-9706-E74EF6AF69C2}"/>
              </a:ext>
            </a:extLst>
          </p:cNvPr>
          <p:cNvSpPr/>
          <p:nvPr/>
        </p:nvSpPr>
        <p:spPr>
          <a:xfrm>
            <a:off x="1478280" y="2682240"/>
            <a:ext cx="1790700" cy="37338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圓角 7">
            <a:extLst>
              <a:ext uri="{FF2B5EF4-FFF2-40B4-BE49-F238E27FC236}">
                <a16:creationId xmlns:a16="http://schemas.microsoft.com/office/drawing/2014/main" id="{52E90EDB-407D-418F-895A-744D9C88DEE9}"/>
              </a:ext>
            </a:extLst>
          </p:cNvPr>
          <p:cNvSpPr/>
          <p:nvPr/>
        </p:nvSpPr>
        <p:spPr>
          <a:xfrm>
            <a:off x="8549640" y="3558540"/>
            <a:ext cx="1790700" cy="37338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接點: 肘形 9">
            <a:extLst>
              <a:ext uri="{FF2B5EF4-FFF2-40B4-BE49-F238E27FC236}">
                <a16:creationId xmlns:a16="http://schemas.microsoft.com/office/drawing/2014/main" id="{B0B8912E-4CB4-4F3D-ABF7-CFA0CBDA95DF}"/>
              </a:ext>
            </a:extLst>
          </p:cNvPr>
          <p:cNvCxnSpPr>
            <a:cxnSpLocks/>
            <a:stCxn id="6" idx="2"/>
            <a:endCxn id="8" idx="1"/>
          </p:cNvCxnSpPr>
          <p:nvPr/>
        </p:nvCxnSpPr>
        <p:spPr>
          <a:xfrm rot="16200000" flipH="1">
            <a:off x="6419850" y="1615440"/>
            <a:ext cx="422910" cy="3836670"/>
          </a:xfrm>
          <a:prstGeom prst="bentConnector2">
            <a:avLst/>
          </a:prstGeom>
          <a:ln w="381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1" name="接點: 肘形 10">
            <a:extLst>
              <a:ext uri="{FF2B5EF4-FFF2-40B4-BE49-F238E27FC236}">
                <a16:creationId xmlns:a16="http://schemas.microsoft.com/office/drawing/2014/main" id="{57D445CE-DBEF-401B-86B0-77C25634FAF6}"/>
              </a:ext>
            </a:extLst>
          </p:cNvPr>
          <p:cNvCxnSpPr>
            <a:cxnSpLocks/>
            <a:stCxn id="8" idx="2"/>
            <a:endCxn id="7" idx="2"/>
          </p:cNvCxnSpPr>
          <p:nvPr/>
        </p:nvCxnSpPr>
        <p:spPr>
          <a:xfrm rot="5400000" flipH="1">
            <a:off x="5471160" y="-41910"/>
            <a:ext cx="876300" cy="7071360"/>
          </a:xfrm>
          <a:prstGeom prst="bentConnector3">
            <a:avLst>
              <a:gd name="adj1" fmla="val -26087"/>
            </a:avLst>
          </a:prstGeom>
          <a:ln w="1905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4" name="直線單箭頭接點 3">
            <a:extLst>
              <a:ext uri="{FF2B5EF4-FFF2-40B4-BE49-F238E27FC236}">
                <a16:creationId xmlns:a16="http://schemas.microsoft.com/office/drawing/2014/main" id="{59328A01-7723-49A5-A528-D230C8C1C3B4}"/>
              </a:ext>
            </a:extLst>
          </p:cNvPr>
          <p:cNvCxnSpPr/>
          <p:nvPr/>
        </p:nvCxnSpPr>
        <p:spPr>
          <a:xfrm>
            <a:off x="369116" y="3182294"/>
            <a:ext cx="3448504"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9" name="文字方塊 8">
            <a:extLst>
              <a:ext uri="{FF2B5EF4-FFF2-40B4-BE49-F238E27FC236}">
                <a16:creationId xmlns:a16="http://schemas.microsoft.com/office/drawing/2014/main" id="{AE8FC0A6-B149-4329-8C9C-FCE278AFC074}"/>
              </a:ext>
            </a:extLst>
          </p:cNvPr>
          <p:cNvSpPr txBox="1"/>
          <p:nvPr/>
        </p:nvSpPr>
        <p:spPr>
          <a:xfrm>
            <a:off x="120128" y="3163419"/>
            <a:ext cx="3278975" cy="1200329"/>
          </a:xfrm>
          <a:prstGeom prst="rect">
            <a:avLst/>
          </a:prstGeom>
          <a:noFill/>
        </p:spPr>
        <p:txBody>
          <a:bodyPr wrap="none" rtlCol="0">
            <a:spAutoFit/>
          </a:bodyPr>
          <a:lstStyle/>
          <a:p>
            <a:r>
              <a:rPr lang="en-US" dirty="0"/>
              <a:t>Console: </a:t>
            </a:r>
            <a:r>
              <a:rPr lang="en-US" dirty="0" err="1"/>
              <a:t>I</a:t>
            </a:r>
            <a:r>
              <a:rPr lang="en-US" altLang="zh-TW" dirty="0" err="1"/>
              <a:t>World</a:t>
            </a:r>
            <a:r>
              <a:rPr lang="en-US" altLang="zh-TW" dirty="0"/>
              <a:t>, </a:t>
            </a:r>
            <a:r>
              <a:rPr lang="zh-TW" altLang="en-US" dirty="0"/>
              <a:t>給我</a:t>
            </a:r>
            <a:endParaRPr lang="en-US" altLang="zh-TW" dirty="0"/>
          </a:p>
          <a:p>
            <a:r>
              <a:rPr lang="zh-TW" altLang="en-US" dirty="0"/>
              <a:t>下一楨畫面的資訊</a:t>
            </a:r>
            <a:r>
              <a:rPr lang="en-US" altLang="zh-TW" dirty="0"/>
              <a:t>!</a:t>
            </a:r>
          </a:p>
          <a:p>
            <a:endParaRPr lang="en-US" dirty="0"/>
          </a:p>
          <a:p>
            <a:r>
              <a:rPr lang="en-US" altLang="zh-TW" dirty="0" err="1"/>
              <a:t>IWorld</a:t>
            </a:r>
            <a:r>
              <a:rPr lang="en-US" altLang="zh-TW" dirty="0"/>
              <a:t>: OK, </a:t>
            </a:r>
            <a:r>
              <a:rPr lang="zh-TW" altLang="en-US" dirty="0"/>
              <a:t>我 </a:t>
            </a:r>
            <a:r>
              <a:rPr lang="en-US" altLang="zh-TW" dirty="0"/>
              <a:t>yield return </a:t>
            </a:r>
            <a:r>
              <a:rPr lang="zh-TW" altLang="en-US" dirty="0"/>
              <a:t>給你</a:t>
            </a:r>
            <a:r>
              <a:rPr lang="en-US" altLang="zh-TW" dirty="0"/>
              <a:t>!</a:t>
            </a:r>
            <a:endParaRPr lang="en-US" dirty="0"/>
          </a:p>
        </p:txBody>
      </p:sp>
    </p:spTree>
    <p:extLst>
      <p:ext uri="{BB962C8B-B14F-4D97-AF65-F5344CB8AC3E}">
        <p14:creationId xmlns:p14="http://schemas.microsoft.com/office/powerpoint/2010/main" val="410114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EFF661-0F40-4ECD-BEE8-E3212E0EBA9A}"/>
              </a:ext>
            </a:extLst>
          </p:cNvPr>
          <p:cNvSpPr>
            <a:spLocks noGrp="1"/>
          </p:cNvSpPr>
          <p:nvPr>
            <p:ph type="title"/>
          </p:nvPr>
        </p:nvSpPr>
        <p:spPr/>
        <p:txBody>
          <a:bodyPr/>
          <a:lstStyle/>
          <a:p>
            <a:r>
              <a:rPr lang="zh-TW" altLang="en-US" dirty="0"/>
              <a:t>抽象化</a:t>
            </a:r>
            <a:r>
              <a:rPr lang="en-US" altLang="zh-TW" dirty="0"/>
              <a:t>: </a:t>
            </a:r>
            <a:r>
              <a:rPr lang="zh-TW" altLang="en-US" dirty="0"/>
              <a:t>隱藏細節；提取重點</a:t>
            </a:r>
            <a:endParaRPr lang="en-US" dirty="0"/>
          </a:p>
        </p:txBody>
      </p:sp>
      <p:sp>
        <p:nvSpPr>
          <p:cNvPr id="4" name="內容版面配置區 3">
            <a:extLst>
              <a:ext uri="{FF2B5EF4-FFF2-40B4-BE49-F238E27FC236}">
                <a16:creationId xmlns:a16="http://schemas.microsoft.com/office/drawing/2014/main" id="{5FF9FE8A-B149-40E9-BAA3-7A29D8A698B8}"/>
              </a:ext>
            </a:extLst>
          </p:cNvPr>
          <p:cNvSpPr>
            <a:spLocks noGrp="1"/>
          </p:cNvSpPr>
          <p:nvPr>
            <p:ph idx="1"/>
          </p:nvPr>
        </p:nvSpPr>
        <p:spPr/>
        <p:txBody>
          <a:bodyPr>
            <a:normAutofit fontScale="92500" lnSpcReduction="10000"/>
          </a:bodyPr>
          <a:lstStyle/>
          <a:p>
            <a:pPr marL="0" indent="0">
              <a:buNone/>
            </a:pPr>
            <a:r>
              <a:rPr lang="zh-TW" altLang="en-US" b="1" dirty="0"/>
              <a:t>重點是</a:t>
            </a:r>
            <a:r>
              <a:rPr lang="en-US" altLang="zh-TW" dirty="0"/>
              <a:t>:</a:t>
            </a:r>
          </a:p>
          <a:p>
            <a:pPr marL="228600" indent="-228600">
              <a:buAutoNum type="arabicPeriod"/>
            </a:pPr>
            <a:r>
              <a:rPr lang="zh-TW" altLang="en-US" sz="2400" dirty="0"/>
              <a:t>世界是如何驅動所有的生命的</a:t>
            </a:r>
            <a:r>
              <a:rPr lang="en-US" altLang="zh-TW" sz="2400" dirty="0"/>
              <a:t>? </a:t>
            </a:r>
            <a:br>
              <a:rPr lang="en-US" altLang="zh-TW" sz="2400" dirty="0"/>
            </a:br>
            <a:r>
              <a:rPr lang="en-US" altLang="zh-TW" sz="2400" dirty="0" err="1"/>
              <a:t>IWorld.Running</a:t>
            </a:r>
            <a:r>
              <a:rPr lang="en-US" altLang="zh-TW" sz="2400" dirty="0"/>
              <a:t>(…)</a:t>
            </a:r>
            <a:br>
              <a:rPr lang="en-US" altLang="zh-TW" sz="2400" dirty="0"/>
            </a:br>
            <a:endParaRPr lang="en-US" altLang="zh-TW" sz="2400" dirty="0"/>
          </a:p>
          <a:p>
            <a:pPr marL="228600" indent="-228600">
              <a:buAutoNum type="arabicPeriod"/>
            </a:pPr>
            <a:r>
              <a:rPr lang="zh-TW" altLang="en-US" sz="2400" dirty="0"/>
              <a:t>每個生命如何描述自身的行為</a:t>
            </a:r>
            <a:r>
              <a:rPr lang="en-US" altLang="zh-TW" sz="2400" dirty="0"/>
              <a:t>? </a:t>
            </a:r>
            <a:r>
              <a:rPr lang="zh-TW" altLang="en-US" sz="2400" dirty="0"/>
              <a:t>同時配合世界的驅動</a:t>
            </a:r>
            <a:r>
              <a:rPr lang="en-US" altLang="zh-TW" sz="2400" dirty="0"/>
              <a:t>? </a:t>
            </a:r>
            <a:r>
              <a:rPr lang="en-US" altLang="zh-TW" sz="2400" dirty="0" err="1"/>
              <a:t>IRunningObject.AsTimePass</a:t>
            </a:r>
            <a:r>
              <a:rPr lang="en-US" altLang="zh-TW" sz="2400" dirty="0"/>
              <a:t>(…)</a:t>
            </a:r>
            <a:br>
              <a:rPr lang="en-US" altLang="zh-TW" sz="2400" dirty="0"/>
            </a:br>
            <a:endParaRPr lang="en-US" altLang="zh-TW" sz="2400" dirty="0"/>
          </a:p>
          <a:p>
            <a:pPr marL="228600" indent="-228600">
              <a:buAutoNum type="arabicPeriod"/>
            </a:pPr>
            <a:r>
              <a:rPr lang="zh-TW" altLang="en-US" sz="2400" dirty="0"/>
              <a:t>生命如何 </a:t>
            </a:r>
            <a:r>
              <a:rPr lang="en-US" altLang="zh-TW" sz="2400" dirty="0"/>
              <a:t>“</a:t>
            </a:r>
            <a:r>
              <a:rPr lang="zh-TW" altLang="en-US" sz="2400" dirty="0"/>
              <a:t>看</a:t>
            </a:r>
            <a:r>
              <a:rPr lang="en-US" altLang="zh-TW" sz="2400" dirty="0"/>
              <a:t>” </a:t>
            </a:r>
            <a:r>
              <a:rPr lang="zh-TW" altLang="en-US" sz="2400" dirty="0"/>
              <a:t>到世界</a:t>
            </a:r>
            <a:r>
              <a:rPr lang="en-US" altLang="zh-TW" sz="2400" dirty="0"/>
              <a:t>?</a:t>
            </a:r>
            <a:r>
              <a:rPr lang="zh-TW" altLang="en-US" sz="2400" dirty="0"/>
              <a:t> 如何提共生命有限度的視覺能力</a:t>
            </a:r>
            <a:r>
              <a:rPr lang="en-US" altLang="zh-TW" sz="2400" dirty="0"/>
              <a:t>..</a:t>
            </a:r>
            <a:br>
              <a:rPr lang="en-US" altLang="zh-TW" sz="2400" dirty="0"/>
            </a:br>
            <a:r>
              <a:rPr lang="en-US" altLang="zh-TW" sz="2400" dirty="0" err="1"/>
              <a:t>ILifeVision.SeeAround</a:t>
            </a:r>
            <a:r>
              <a:rPr lang="en-US" altLang="zh-TW" sz="2400" dirty="0"/>
              <a:t>(…)</a:t>
            </a:r>
          </a:p>
          <a:p>
            <a:pPr marL="0" indent="0">
              <a:buNone/>
            </a:pPr>
            <a:endParaRPr lang="en-US" dirty="0"/>
          </a:p>
          <a:p>
            <a:pPr marL="0" indent="0">
              <a:buNone/>
            </a:pPr>
            <a:r>
              <a:rPr lang="zh-TW" altLang="en-US" b="1" dirty="0"/>
              <a:t>其他都是細節</a:t>
            </a:r>
            <a:r>
              <a:rPr lang="en-US" altLang="zh-TW" b="1" dirty="0"/>
              <a:t>:</a:t>
            </a:r>
          </a:p>
          <a:p>
            <a:pPr marL="0" indent="0">
              <a:buNone/>
            </a:pPr>
            <a:r>
              <a:rPr lang="zh-TW" altLang="en-US" dirty="0"/>
              <a:t>從 </a:t>
            </a:r>
            <a:r>
              <a:rPr lang="en-US" altLang="zh-TW" dirty="0"/>
              <a:t>interface </a:t>
            </a:r>
            <a:r>
              <a:rPr lang="zh-TW" altLang="en-US" dirty="0"/>
              <a:t>移除，只保留在 </a:t>
            </a:r>
            <a:r>
              <a:rPr lang="en-US" altLang="zh-TW" dirty="0"/>
              <a:t>implementation</a:t>
            </a:r>
            <a:endParaRPr lang="en-US" dirty="0"/>
          </a:p>
          <a:p>
            <a:endParaRPr lang="en-US" dirty="0"/>
          </a:p>
        </p:txBody>
      </p:sp>
    </p:spTree>
    <p:extLst>
      <p:ext uri="{BB962C8B-B14F-4D97-AF65-F5344CB8AC3E}">
        <p14:creationId xmlns:p14="http://schemas.microsoft.com/office/powerpoint/2010/main" val="1176501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5D8F29-72A9-4DC5-99BD-23C7BCAF7EBA}"/>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59457950-FC7E-4848-B38A-81BE4C133C84}"/>
              </a:ext>
            </a:extLst>
          </p:cNvPr>
          <p:cNvSpPr>
            <a:spLocks noGrp="1"/>
          </p:cNvSpPr>
          <p:nvPr>
            <p:ph idx="1"/>
          </p:nvPr>
        </p:nvSpPr>
        <p:spPr/>
        <p:txBody>
          <a:bodyPr/>
          <a:lstStyle/>
          <a:p>
            <a:endParaRPr lang="en-US"/>
          </a:p>
        </p:txBody>
      </p:sp>
      <p:pic>
        <p:nvPicPr>
          <p:cNvPr id="4" name="圖片 3">
            <a:extLst>
              <a:ext uri="{FF2B5EF4-FFF2-40B4-BE49-F238E27FC236}">
                <a16:creationId xmlns:a16="http://schemas.microsoft.com/office/drawing/2014/main" id="{A7CBA720-EFEB-4AD1-B98A-D292BB698F20}"/>
              </a:ext>
            </a:extLst>
          </p:cNvPr>
          <p:cNvPicPr>
            <a:picLocks noChangeAspect="1"/>
          </p:cNvPicPr>
          <p:nvPr/>
        </p:nvPicPr>
        <p:blipFill>
          <a:blip r:embed="rId2"/>
          <a:stretch>
            <a:fillRect/>
          </a:stretch>
        </p:blipFill>
        <p:spPr>
          <a:xfrm>
            <a:off x="0" y="1811181"/>
            <a:ext cx="12192000" cy="4380226"/>
          </a:xfrm>
          <a:prstGeom prst="rect">
            <a:avLst/>
          </a:prstGeom>
        </p:spPr>
      </p:pic>
      <p:sp>
        <p:nvSpPr>
          <p:cNvPr id="5" name="矩形: 圓角 4">
            <a:extLst>
              <a:ext uri="{FF2B5EF4-FFF2-40B4-BE49-F238E27FC236}">
                <a16:creationId xmlns:a16="http://schemas.microsoft.com/office/drawing/2014/main" id="{33650120-9453-4E65-BEB4-47A452504469}"/>
              </a:ext>
            </a:extLst>
          </p:cNvPr>
          <p:cNvSpPr/>
          <p:nvPr/>
        </p:nvSpPr>
        <p:spPr>
          <a:xfrm>
            <a:off x="1112520" y="2880360"/>
            <a:ext cx="10363200" cy="548640"/>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48098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FF390-1532-4F3A-BFD9-2FC0745C58F7}"/>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833EC76A-EECF-406F-A78D-D3BF1FB9C357}"/>
              </a:ext>
            </a:extLst>
          </p:cNvPr>
          <p:cNvSpPr>
            <a:spLocks noGrp="1"/>
          </p:cNvSpPr>
          <p:nvPr>
            <p:ph idx="1"/>
          </p:nvPr>
        </p:nvSpPr>
        <p:spPr/>
        <p:txBody>
          <a:bodyPr/>
          <a:lstStyle/>
          <a:p>
            <a:endParaRPr lang="en-US"/>
          </a:p>
        </p:txBody>
      </p:sp>
      <p:pic>
        <p:nvPicPr>
          <p:cNvPr id="4" name="圖片 3">
            <a:extLst>
              <a:ext uri="{FF2B5EF4-FFF2-40B4-BE49-F238E27FC236}">
                <a16:creationId xmlns:a16="http://schemas.microsoft.com/office/drawing/2014/main" id="{52E1A5B2-B377-435A-9B2D-6E1DA27F4467}"/>
              </a:ext>
            </a:extLst>
          </p:cNvPr>
          <p:cNvPicPr>
            <a:picLocks noChangeAspect="1"/>
          </p:cNvPicPr>
          <p:nvPr/>
        </p:nvPicPr>
        <p:blipFill>
          <a:blip r:embed="rId2"/>
          <a:stretch>
            <a:fillRect/>
          </a:stretch>
        </p:blipFill>
        <p:spPr>
          <a:xfrm>
            <a:off x="0" y="562131"/>
            <a:ext cx="12192000" cy="6295869"/>
          </a:xfrm>
          <a:prstGeom prst="rect">
            <a:avLst/>
          </a:prstGeom>
        </p:spPr>
      </p:pic>
      <p:sp>
        <p:nvSpPr>
          <p:cNvPr id="5" name="矩形 4">
            <a:extLst>
              <a:ext uri="{FF2B5EF4-FFF2-40B4-BE49-F238E27FC236}">
                <a16:creationId xmlns:a16="http://schemas.microsoft.com/office/drawing/2014/main" id="{0DA884B9-C803-4F0D-B61B-D4146D0299CA}"/>
              </a:ext>
            </a:extLst>
          </p:cNvPr>
          <p:cNvSpPr/>
          <p:nvPr/>
        </p:nvSpPr>
        <p:spPr>
          <a:xfrm>
            <a:off x="0" y="5394120"/>
            <a:ext cx="12192000" cy="1445623"/>
          </a:xfrm>
          <a:prstGeom prst="rect">
            <a:avLst/>
          </a:prstGeom>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lumMod val="60000"/>
                    <a:lumOff val="40000"/>
                  </a:schemeClr>
                </a:solidFill>
                <a:latin typeface="微軟正黑體" panose="020B0604030504040204" pitchFamily="34" charset="-120"/>
                <a:ea typeface="微軟正黑體" panose="020B0604030504040204" pitchFamily="34" charset="-120"/>
              </a:rPr>
              <a:t>以  下  略</a:t>
            </a:r>
            <a:endParaRPr lang="en-US" dirty="0">
              <a:solidFill>
                <a:schemeClr val="tx1">
                  <a:lumMod val="60000"/>
                  <a:lumOff val="40000"/>
                </a:schemeClr>
              </a:solidFill>
              <a:latin typeface="微軟正黑體" panose="020B0604030504040204" pitchFamily="34" charset="-120"/>
              <a:ea typeface="微軟正黑體" panose="020B0604030504040204" pitchFamily="34" charset="-120"/>
            </a:endParaRPr>
          </a:p>
        </p:txBody>
      </p:sp>
      <p:sp>
        <p:nvSpPr>
          <p:cNvPr id="6" name="矩形: 圓角 5">
            <a:extLst>
              <a:ext uri="{FF2B5EF4-FFF2-40B4-BE49-F238E27FC236}">
                <a16:creationId xmlns:a16="http://schemas.microsoft.com/office/drawing/2014/main" id="{4D4289E8-E97D-4D1D-A2EA-00813B069BA3}"/>
              </a:ext>
            </a:extLst>
          </p:cNvPr>
          <p:cNvSpPr/>
          <p:nvPr/>
        </p:nvSpPr>
        <p:spPr>
          <a:xfrm>
            <a:off x="1562100" y="1690688"/>
            <a:ext cx="10035540" cy="5845492"/>
          </a:xfrm>
          <a:prstGeom prst="roundRect">
            <a:avLst>
              <a:gd name="adj" fmla="val 3567"/>
            </a:avLst>
          </a:prstGeom>
          <a:noFill/>
          <a:ln w="38100"/>
        </p:spPr>
        <p:style>
          <a:lnRef idx="2">
            <a:schemeClr val="accent4"/>
          </a:lnRef>
          <a:fillRef idx="1">
            <a:schemeClr val="lt1"/>
          </a:fillRef>
          <a:effectRef idx="0">
            <a:schemeClr val="accent4"/>
          </a:effectRef>
          <a:fontRef idx="minor">
            <a:schemeClr val="dk1"/>
          </a:fontRef>
        </p:style>
        <p:txBody>
          <a:bodyPr rtlCol="0" anchor="t"/>
          <a:lstStyle/>
          <a:p>
            <a:pPr algn="r"/>
            <a:r>
              <a:rPr lang="zh-TW" altLang="en-US" b="1" dirty="0">
                <a:solidFill>
                  <a:srgbClr val="FFC000"/>
                </a:solidFill>
                <a:latin typeface="微軟正黑體" panose="020B0604030504040204" pitchFamily="34" charset="-120"/>
                <a:ea typeface="微軟正黑體" panose="020B0604030504040204" pitchFamily="34" charset="-120"/>
              </a:rPr>
              <a:t>由 </a:t>
            </a:r>
            <a:r>
              <a:rPr lang="en-US" altLang="zh-TW" b="1" dirty="0">
                <a:solidFill>
                  <a:srgbClr val="FFC000"/>
                </a:solidFill>
                <a:latin typeface="微軟正黑體" panose="020B0604030504040204" pitchFamily="34" charset="-120"/>
                <a:ea typeface="微軟正黑體" panose="020B0604030504040204" pitchFamily="34" charset="-120"/>
              </a:rPr>
              <a:t>foreach loop </a:t>
            </a:r>
            <a:r>
              <a:rPr lang="zh-TW" altLang="en-US" b="1" dirty="0">
                <a:solidFill>
                  <a:srgbClr val="FFC000"/>
                </a:solidFill>
                <a:latin typeface="微軟正黑體" panose="020B0604030504040204" pitchFamily="34" charset="-120"/>
                <a:ea typeface="微軟正黑體" panose="020B0604030504040204" pitchFamily="34" charset="-120"/>
              </a:rPr>
              <a:t>來驅動整個世界的運轉</a:t>
            </a:r>
            <a:endParaRPr lang="en-US" b="1" dirty="0">
              <a:solidFill>
                <a:srgbClr val="FFC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98888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1060E384-F650-43E2-8796-2BAE969AA79E}"/>
              </a:ext>
            </a:extLst>
          </p:cNvPr>
          <p:cNvSpPr>
            <a:spLocks noGrp="1"/>
          </p:cNvSpPr>
          <p:nvPr>
            <p:ph type="title"/>
          </p:nvPr>
        </p:nvSpPr>
        <p:spPr/>
        <p:txBody>
          <a:bodyPr/>
          <a:lstStyle/>
          <a:p>
            <a:endParaRPr lang="en-US"/>
          </a:p>
        </p:txBody>
      </p:sp>
      <p:sp>
        <p:nvSpPr>
          <p:cNvPr id="7" name="內容版面配置區 6">
            <a:extLst>
              <a:ext uri="{FF2B5EF4-FFF2-40B4-BE49-F238E27FC236}">
                <a16:creationId xmlns:a16="http://schemas.microsoft.com/office/drawing/2014/main" id="{F6314D9A-0138-4B18-88D6-A849539360F9}"/>
              </a:ext>
            </a:extLst>
          </p:cNvPr>
          <p:cNvSpPr>
            <a:spLocks noGrp="1"/>
          </p:cNvSpPr>
          <p:nvPr>
            <p:ph idx="1"/>
          </p:nvPr>
        </p:nvSpPr>
        <p:spPr/>
        <p:txBody>
          <a:bodyPr/>
          <a:lstStyle/>
          <a:p>
            <a:endParaRPr lang="en-US"/>
          </a:p>
        </p:txBody>
      </p:sp>
      <p:pic>
        <p:nvPicPr>
          <p:cNvPr id="8" name="圖片 7">
            <a:extLst>
              <a:ext uri="{FF2B5EF4-FFF2-40B4-BE49-F238E27FC236}">
                <a16:creationId xmlns:a16="http://schemas.microsoft.com/office/drawing/2014/main" id="{DD374D2F-0229-40E0-B763-A42215D50B02}"/>
              </a:ext>
            </a:extLst>
          </p:cNvPr>
          <p:cNvPicPr>
            <a:picLocks noChangeAspect="1"/>
          </p:cNvPicPr>
          <p:nvPr/>
        </p:nvPicPr>
        <p:blipFill>
          <a:blip r:embed="rId2"/>
          <a:stretch>
            <a:fillRect/>
          </a:stretch>
        </p:blipFill>
        <p:spPr>
          <a:xfrm>
            <a:off x="0" y="1825625"/>
            <a:ext cx="12192000" cy="3927445"/>
          </a:xfrm>
          <a:prstGeom prst="rect">
            <a:avLst/>
          </a:prstGeom>
        </p:spPr>
      </p:pic>
      <p:sp>
        <p:nvSpPr>
          <p:cNvPr id="9" name="矩形: 圓角 8">
            <a:extLst>
              <a:ext uri="{FF2B5EF4-FFF2-40B4-BE49-F238E27FC236}">
                <a16:creationId xmlns:a16="http://schemas.microsoft.com/office/drawing/2014/main" id="{078C5235-15CF-4B81-95B2-872EB8E26DF3}"/>
              </a:ext>
            </a:extLst>
          </p:cNvPr>
          <p:cNvSpPr/>
          <p:nvPr/>
        </p:nvSpPr>
        <p:spPr>
          <a:xfrm>
            <a:off x="1112520" y="4549140"/>
            <a:ext cx="10363200" cy="548640"/>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38379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6B6DF-D662-493E-B56D-F04C91C02A5F}"/>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CA5B6BB7-7C98-459F-BCE3-0E3FBE8FFF06}"/>
              </a:ext>
            </a:extLst>
          </p:cNvPr>
          <p:cNvSpPr>
            <a:spLocks noGrp="1"/>
          </p:cNvSpPr>
          <p:nvPr>
            <p:ph idx="1"/>
          </p:nvPr>
        </p:nvSpPr>
        <p:spPr/>
        <p:txBody>
          <a:bodyPr/>
          <a:lstStyle/>
          <a:p>
            <a:endParaRPr lang="en-US"/>
          </a:p>
        </p:txBody>
      </p:sp>
      <p:pic>
        <p:nvPicPr>
          <p:cNvPr id="4" name="圖片 3">
            <a:extLst>
              <a:ext uri="{FF2B5EF4-FFF2-40B4-BE49-F238E27FC236}">
                <a16:creationId xmlns:a16="http://schemas.microsoft.com/office/drawing/2014/main" id="{099F0DA0-6087-4291-9A3C-4453230718A9}"/>
              </a:ext>
            </a:extLst>
          </p:cNvPr>
          <p:cNvPicPr>
            <a:picLocks noChangeAspect="1"/>
          </p:cNvPicPr>
          <p:nvPr/>
        </p:nvPicPr>
        <p:blipFill>
          <a:blip r:embed="rId2"/>
          <a:stretch>
            <a:fillRect/>
          </a:stretch>
        </p:blipFill>
        <p:spPr>
          <a:xfrm>
            <a:off x="0" y="1027906"/>
            <a:ext cx="12192000" cy="5825734"/>
          </a:xfrm>
          <a:prstGeom prst="rect">
            <a:avLst/>
          </a:prstGeom>
        </p:spPr>
      </p:pic>
      <p:sp>
        <p:nvSpPr>
          <p:cNvPr id="5" name="矩形 4">
            <a:extLst>
              <a:ext uri="{FF2B5EF4-FFF2-40B4-BE49-F238E27FC236}">
                <a16:creationId xmlns:a16="http://schemas.microsoft.com/office/drawing/2014/main" id="{5C7A2A84-38DD-4059-A96D-F05E5D80BBAE}"/>
              </a:ext>
            </a:extLst>
          </p:cNvPr>
          <p:cNvSpPr/>
          <p:nvPr/>
        </p:nvSpPr>
        <p:spPr>
          <a:xfrm>
            <a:off x="0" y="5394120"/>
            <a:ext cx="12192000" cy="1445623"/>
          </a:xfrm>
          <a:prstGeom prst="rect">
            <a:avLst/>
          </a:prstGeom>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lumMod val="60000"/>
                    <a:lumOff val="40000"/>
                  </a:schemeClr>
                </a:solidFill>
                <a:latin typeface="微軟正黑體" panose="020B0604030504040204" pitchFamily="34" charset="-120"/>
                <a:ea typeface="微軟正黑體" panose="020B0604030504040204" pitchFamily="34" charset="-120"/>
              </a:rPr>
              <a:t>接 下 頁</a:t>
            </a:r>
            <a:endParaRPr lang="en-US" dirty="0">
              <a:solidFill>
                <a:schemeClr val="tx1">
                  <a:lumMod val="60000"/>
                  <a:lumOff val="40000"/>
                </a:schemeClr>
              </a:solidFill>
              <a:latin typeface="微軟正黑體" panose="020B0604030504040204" pitchFamily="34" charset="-120"/>
              <a:ea typeface="微軟正黑體" panose="020B0604030504040204" pitchFamily="34" charset="-120"/>
            </a:endParaRPr>
          </a:p>
        </p:txBody>
      </p:sp>
      <p:cxnSp>
        <p:nvCxnSpPr>
          <p:cNvPr id="7" name="直線接點 6">
            <a:extLst>
              <a:ext uri="{FF2B5EF4-FFF2-40B4-BE49-F238E27FC236}">
                <a16:creationId xmlns:a16="http://schemas.microsoft.com/office/drawing/2014/main" id="{226E285A-CB46-42B0-B691-0F7372516C78}"/>
              </a:ext>
            </a:extLst>
          </p:cNvPr>
          <p:cNvCxnSpPr/>
          <p:nvPr/>
        </p:nvCxnSpPr>
        <p:spPr>
          <a:xfrm>
            <a:off x="0" y="5670958"/>
            <a:ext cx="12192000"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8" name="矩形: 圓角 7">
            <a:extLst>
              <a:ext uri="{FF2B5EF4-FFF2-40B4-BE49-F238E27FC236}">
                <a16:creationId xmlns:a16="http://schemas.microsoft.com/office/drawing/2014/main" id="{A51E5D57-F143-483A-A493-72E6D2F2E5EB}"/>
              </a:ext>
            </a:extLst>
          </p:cNvPr>
          <p:cNvSpPr/>
          <p:nvPr/>
        </p:nvSpPr>
        <p:spPr>
          <a:xfrm>
            <a:off x="1590692" y="2662373"/>
            <a:ext cx="10363200" cy="1985128"/>
          </a:xfrm>
          <a:prstGeom prst="roundRect">
            <a:avLst>
              <a:gd name="adj" fmla="val 11596"/>
            </a:avLst>
          </a:prstGeom>
          <a:noFill/>
          <a:ln w="38100"/>
        </p:spPr>
        <p:style>
          <a:lnRef idx="2">
            <a:schemeClr val="accent4"/>
          </a:lnRef>
          <a:fillRef idx="1">
            <a:schemeClr val="lt1"/>
          </a:fillRef>
          <a:effectRef idx="0">
            <a:schemeClr val="accent4"/>
          </a:effectRef>
          <a:fontRef idx="minor">
            <a:schemeClr val="dk1"/>
          </a:fontRef>
        </p:style>
        <p:txBody>
          <a:bodyPr rtlCol="0" anchor="b"/>
          <a:lstStyle/>
          <a:p>
            <a:pPr algn="r"/>
            <a:r>
              <a:rPr lang="en-US" dirty="0">
                <a:solidFill>
                  <a:srgbClr val="FFC000"/>
                </a:solidFill>
              </a:rPr>
              <a:t>Initialize </a:t>
            </a:r>
            <a:r>
              <a:rPr lang="en-US" dirty="0" err="1">
                <a:solidFill>
                  <a:srgbClr val="FFC000"/>
                </a:solidFill>
              </a:rPr>
              <a:t>To</a:t>
            </a:r>
            <a:r>
              <a:rPr lang="en-US" altLang="zh-TW" dirty="0" err="1">
                <a:solidFill>
                  <a:srgbClr val="FFC000"/>
                </a:solidFill>
              </a:rPr>
              <a:t>Do</a:t>
            </a:r>
            <a:r>
              <a:rPr lang="en-US" altLang="zh-TW" dirty="0">
                <a:solidFill>
                  <a:srgbClr val="FFC000"/>
                </a:solidFill>
              </a:rPr>
              <a:t> List … ( include cell</a:t>
            </a:r>
            <a:r>
              <a:rPr lang="zh-TW" altLang="en-US" dirty="0">
                <a:solidFill>
                  <a:srgbClr val="FFC000"/>
                </a:solidFill>
              </a:rPr>
              <a:t> </a:t>
            </a:r>
            <a:r>
              <a:rPr lang="en-US" altLang="zh-TW" dirty="0">
                <a:solidFill>
                  <a:srgbClr val="FFC000"/>
                </a:solidFill>
              </a:rPr>
              <a:t>&amp;</a:t>
            </a:r>
            <a:r>
              <a:rPr lang="zh-TW" altLang="en-US" dirty="0">
                <a:solidFill>
                  <a:srgbClr val="FFC000"/>
                </a:solidFill>
              </a:rPr>
              <a:t> </a:t>
            </a:r>
            <a:r>
              <a:rPr lang="en-US" altLang="zh-TW" dirty="0">
                <a:solidFill>
                  <a:srgbClr val="FFC000"/>
                </a:solidFill>
              </a:rPr>
              <a:t>world )</a:t>
            </a:r>
            <a:endParaRPr lang="en-US" dirty="0">
              <a:solidFill>
                <a:srgbClr val="FFC000"/>
              </a:solidFill>
            </a:endParaRPr>
          </a:p>
        </p:txBody>
      </p:sp>
    </p:spTree>
    <p:extLst>
      <p:ext uri="{BB962C8B-B14F-4D97-AF65-F5344CB8AC3E}">
        <p14:creationId xmlns:p14="http://schemas.microsoft.com/office/powerpoint/2010/main" val="1247748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FF3ABE-2CB4-43BA-AB60-C69D78527DE6}"/>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E490C678-CBC2-4E35-9CA5-F2A11A03FC0F}"/>
              </a:ext>
            </a:extLst>
          </p:cNvPr>
          <p:cNvSpPr>
            <a:spLocks noGrp="1"/>
          </p:cNvSpPr>
          <p:nvPr>
            <p:ph idx="1"/>
          </p:nvPr>
        </p:nvSpPr>
        <p:spPr/>
        <p:txBody>
          <a:bodyPr/>
          <a:lstStyle/>
          <a:p>
            <a:endParaRPr lang="en-US"/>
          </a:p>
        </p:txBody>
      </p:sp>
      <p:pic>
        <p:nvPicPr>
          <p:cNvPr id="4" name="圖片 3">
            <a:extLst>
              <a:ext uri="{FF2B5EF4-FFF2-40B4-BE49-F238E27FC236}">
                <a16:creationId xmlns:a16="http://schemas.microsoft.com/office/drawing/2014/main" id="{00F45CC2-3BF9-4F27-8E7B-ECA62A5C4F2F}"/>
              </a:ext>
            </a:extLst>
          </p:cNvPr>
          <p:cNvPicPr>
            <a:picLocks noChangeAspect="1"/>
          </p:cNvPicPr>
          <p:nvPr/>
        </p:nvPicPr>
        <p:blipFill>
          <a:blip r:embed="rId2"/>
          <a:stretch>
            <a:fillRect/>
          </a:stretch>
        </p:blipFill>
        <p:spPr>
          <a:xfrm>
            <a:off x="0" y="534287"/>
            <a:ext cx="12192000" cy="6323713"/>
          </a:xfrm>
          <a:prstGeom prst="rect">
            <a:avLst/>
          </a:prstGeom>
        </p:spPr>
      </p:pic>
      <p:sp>
        <p:nvSpPr>
          <p:cNvPr id="5" name="矩形: 圓角 4">
            <a:extLst>
              <a:ext uri="{FF2B5EF4-FFF2-40B4-BE49-F238E27FC236}">
                <a16:creationId xmlns:a16="http://schemas.microsoft.com/office/drawing/2014/main" id="{7E2AB1E9-C880-482A-BFC7-B77462FB2601}"/>
              </a:ext>
            </a:extLst>
          </p:cNvPr>
          <p:cNvSpPr/>
          <p:nvPr/>
        </p:nvSpPr>
        <p:spPr>
          <a:xfrm>
            <a:off x="1590692" y="942629"/>
            <a:ext cx="10363200" cy="2840805"/>
          </a:xfrm>
          <a:prstGeom prst="roundRect">
            <a:avLst>
              <a:gd name="adj" fmla="val 7461"/>
            </a:avLst>
          </a:prstGeom>
          <a:noFill/>
          <a:ln w="38100"/>
        </p:spPr>
        <p:style>
          <a:lnRef idx="2">
            <a:schemeClr val="accent4"/>
          </a:lnRef>
          <a:fillRef idx="1">
            <a:schemeClr val="lt1"/>
          </a:fillRef>
          <a:effectRef idx="0">
            <a:schemeClr val="accent4"/>
          </a:effectRef>
          <a:fontRef idx="minor">
            <a:schemeClr val="dk1"/>
          </a:fontRef>
        </p:style>
        <p:txBody>
          <a:bodyPr rtlCol="0" anchor="b"/>
          <a:lstStyle/>
          <a:p>
            <a:pPr algn="r"/>
            <a:r>
              <a:rPr lang="en-US" dirty="0">
                <a:solidFill>
                  <a:srgbClr val="FFC000"/>
                </a:solidFill>
              </a:rPr>
              <a:t>Get Current, Do Current, Append Next</a:t>
            </a:r>
          </a:p>
        </p:txBody>
      </p:sp>
      <p:sp>
        <p:nvSpPr>
          <p:cNvPr id="7" name="語音泡泡: 圓角矩形 6">
            <a:extLst>
              <a:ext uri="{FF2B5EF4-FFF2-40B4-BE49-F238E27FC236}">
                <a16:creationId xmlns:a16="http://schemas.microsoft.com/office/drawing/2014/main" id="{735D714B-31DC-4D02-898A-FE53CC155BC2}"/>
              </a:ext>
            </a:extLst>
          </p:cNvPr>
          <p:cNvSpPr/>
          <p:nvPr/>
        </p:nvSpPr>
        <p:spPr>
          <a:xfrm>
            <a:off x="4849186" y="441464"/>
            <a:ext cx="2087880" cy="877795"/>
          </a:xfrm>
          <a:prstGeom prst="wedgeRoundRectCallout">
            <a:avLst>
              <a:gd name="adj1" fmla="val -60614"/>
              <a:gd name="adj2" fmla="val 36569"/>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TW" altLang="en-US" dirty="0"/>
              <a:t>取出排在最前面的那一筆資料。</a:t>
            </a:r>
            <a:endParaRPr lang="en-US" dirty="0"/>
          </a:p>
        </p:txBody>
      </p:sp>
      <p:sp>
        <p:nvSpPr>
          <p:cNvPr id="8" name="語音泡泡: 圓角矩形 7">
            <a:extLst>
              <a:ext uri="{FF2B5EF4-FFF2-40B4-BE49-F238E27FC236}">
                <a16:creationId xmlns:a16="http://schemas.microsoft.com/office/drawing/2014/main" id="{E2377E7E-EB30-4AD2-BD9E-A2CE50BC163F}"/>
              </a:ext>
            </a:extLst>
          </p:cNvPr>
          <p:cNvSpPr/>
          <p:nvPr/>
        </p:nvSpPr>
        <p:spPr>
          <a:xfrm>
            <a:off x="4640580" y="2994856"/>
            <a:ext cx="2222174" cy="877795"/>
          </a:xfrm>
          <a:prstGeom prst="wedgeRoundRectCallout">
            <a:avLst>
              <a:gd name="adj1" fmla="val -59768"/>
              <a:gd name="adj2" fmla="val -50239"/>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TW" altLang="en-US" dirty="0"/>
              <a:t>找到該細胞的下一筆，放進 </a:t>
            </a:r>
            <a:r>
              <a:rPr lang="en-US" altLang="zh-TW" dirty="0" err="1"/>
              <a:t>SortedSet</a:t>
            </a:r>
            <a:r>
              <a:rPr lang="en-US" altLang="zh-TW" dirty="0"/>
              <a:t> </a:t>
            </a:r>
            <a:r>
              <a:rPr lang="zh-TW" altLang="en-US" dirty="0"/>
              <a:t>就立刻排序完成。</a:t>
            </a:r>
            <a:endParaRPr lang="en-US" dirty="0"/>
          </a:p>
        </p:txBody>
      </p:sp>
      <p:cxnSp>
        <p:nvCxnSpPr>
          <p:cNvPr id="10" name="直線接點 9">
            <a:extLst>
              <a:ext uri="{FF2B5EF4-FFF2-40B4-BE49-F238E27FC236}">
                <a16:creationId xmlns:a16="http://schemas.microsoft.com/office/drawing/2014/main" id="{31369579-133D-412E-97C2-EAC95559DB05}"/>
              </a:ext>
            </a:extLst>
          </p:cNvPr>
          <p:cNvCxnSpPr/>
          <p:nvPr/>
        </p:nvCxnSpPr>
        <p:spPr>
          <a:xfrm>
            <a:off x="3467100" y="1188720"/>
            <a:ext cx="1173480"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11" name="直線接點 10">
            <a:extLst>
              <a:ext uri="{FF2B5EF4-FFF2-40B4-BE49-F238E27FC236}">
                <a16:creationId xmlns:a16="http://schemas.microsoft.com/office/drawing/2014/main" id="{90A43450-EA93-4872-B969-7730FF80D6C4}"/>
              </a:ext>
            </a:extLst>
          </p:cNvPr>
          <p:cNvCxnSpPr>
            <a:cxnSpLocks/>
          </p:cNvCxnSpPr>
          <p:nvPr/>
        </p:nvCxnSpPr>
        <p:spPr>
          <a:xfrm>
            <a:off x="2743200" y="2987040"/>
            <a:ext cx="1684020" cy="0"/>
          </a:xfrm>
          <a:prstGeom prst="line">
            <a:avLst/>
          </a:prstGeom>
          <a:ln w="3810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644751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C6E63DC-3260-4C97-BDEE-07C3BEF7A166}"/>
              </a:ext>
            </a:extLst>
          </p:cNvPr>
          <p:cNvSpPr>
            <a:spLocks noGrp="1"/>
          </p:cNvSpPr>
          <p:nvPr>
            <p:ph type="title"/>
          </p:nvPr>
        </p:nvSpPr>
        <p:spPr/>
        <p:txBody>
          <a:bodyPr/>
          <a:lstStyle/>
          <a:p>
            <a:r>
              <a:rPr lang="en-US" altLang="zh-TW" dirty="0"/>
              <a:t>6.</a:t>
            </a:r>
            <a:r>
              <a:rPr lang="zh-TW" altLang="en-US" dirty="0"/>
              <a:t> </a:t>
            </a:r>
            <a:r>
              <a:rPr lang="en-US" altLang="zh-TW" dirty="0"/>
              <a:t>Summary</a:t>
            </a:r>
            <a:endParaRPr lang="en-US" dirty="0"/>
          </a:p>
        </p:txBody>
      </p:sp>
      <p:sp>
        <p:nvSpPr>
          <p:cNvPr id="5" name="文字版面配置區 4">
            <a:extLst>
              <a:ext uri="{FF2B5EF4-FFF2-40B4-BE49-F238E27FC236}">
                <a16:creationId xmlns:a16="http://schemas.microsoft.com/office/drawing/2014/main" id="{A490F525-7288-4921-8874-234777B9A09F}"/>
              </a:ext>
            </a:extLst>
          </p:cNvPr>
          <p:cNvSpPr>
            <a:spLocks noGrp="1"/>
          </p:cNvSpPr>
          <p:nvPr>
            <p:ph type="body" idx="1"/>
          </p:nvPr>
        </p:nvSpPr>
        <p:spPr/>
        <p:txBody>
          <a:bodyPr/>
          <a:lstStyle/>
          <a:p>
            <a:r>
              <a:rPr lang="en-US" dirty="0"/>
              <a:t>// </a:t>
            </a:r>
            <a:r>
              <a:rPr lang="zh-TW" altLang="en-US" dirty="0"/>
              <a:t>透過練習，你有更充足的準備，思考如何 </a:t>
            </a:r>
            <a:r>
              <a:rPr lang="en-US" altLang="zh-TW" dirty="0"/>
              <a:t>“</a:t>
            </a:r>
            <a:r>
              <a:rPr lang="zh-TW" altLang="en-US" dirty="0"/>
              <a:t>做對的事</a:t>
            </a:r>
            <a:r>
              <a:rPr lang="en-US" altLang="zh-TW" dirty="0"/>
              <a:t>”</a:t>
            </a:r>
            <a:r>
              <a:rPr lang="zh-TW" altLang="en-US" dirty="0"/>
              <a:t> </a:t>
            </a:r>
            <a:r>
              <a:rPr lang="en-US" altLang="zh-TW" dirty="0"/>
              <a:t>!</a:t>
            </a:r>
          </a:p>
          <a:p>
            <a:endParaRPr lang="en-US" dirty="0"/>
          </a:p>
        </p:txBody>
      </p:sp>
    </p:spTree>
    <p:extLst>
      <p:ext uri="{BB962C8B-B14F-4D97-AF65-F5344CB8AC3E}">
        <p14:creationId xmlns:p14="http://schemas.microsoft.com/office/powerpoint/2010/main" val="226009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6C1E33F-04BC-453A-86B4-4E0CB32B1AC5}"/>
              </a:ext>
            </a:extLst>
          </p:cNvPr>
          <p:cNvSpPr>
            <a:spLocks noGrp="1"/>
          </p:cNvSpPr>
          <p:nvPr>
            <p:ph type="title"/>
          </p:nvPr>
        </p:nvSpPr>
        <p:spPr/>
        <p:txBody>
          <a:bodyPr/>
          <a:lstStyle/>
          <a:p>
            <a:r>
              <a:rPr lang="zh-TW" altLang="en-US" dirty="0"/>
              <a:t>為什麼要 </a:t>
            </a:r>
            <a:r>
              <a:rPr lang="en-US" altLang="zh-TW" dirty="0"/>
              <a:t>“</a:t>
            </a:r>
            <a:r>
              <a:rPr lang="zh-TW" altLang="en-US" dirty="0"/>
              <a:t>刻意</a:t>
            </a:r>
            <a:r>
              <a:rPr lang="en-US" altLang="zh-TW" dirty="0"/>
              <a:t>” </a:t>
            </a:r>
            <a:r>
              <a:rPr lang="zh-TW" altLang="en-US" dirty="0"/>
              <a:t>練習</a:t>
            </a:r>
            <a:r>
              <a:rPr lang="en-US" altLang="zh-TW" dirty="0"/>
              <a:t>? </a:t>
            </a:r>
            <a:r>
              <a:rPr lang="zh-TW" altLang="en-US" sz="2800" dirty="0"/>
              <a:t>因為當你越來越資深的時候</a:t>
            </a:r>
            <a:r>
              <a:rPr lang="en-US" altLang="zh-TW" sz="2800" dirty="0"/>
              <a:t>…</a:t>
            </a:r>
            <a:endParaRPr lang="en-US" dirty="0"/>
          </a:p>
        </p:txBody>
      </p:sp>
      <p:sp>
        <p:nvSpPr>
          <p:cNvPr id="5" name="內容版面配置區 4">
            <a:extLst>
              <a:ext uri="{FF2B5EF4-FFF2-40B4-BE49-F238E27FC236}">
                <a16:creationId xmlns:a16="http://schemas.microsoft.com/office/drawing/2014/main" id="{F725842D-E888-4B45-9AF5-C2887FF40695}"/>
              </a:ext>
            </a:extLst>
          </p:cNvPr>
          <p:cNvSpPr>
            <a:spLocks noGrp="1"/>
          </p:cNvSpPr>
          <p:nvPr>
            <p:ph idx="1"/>
          </p:nvPr>
        </p:nvSpPr>
        <p:spPr/>
        <p:txBody>
          <a:bodyPr>
            <a:normAutofit lnSpcReduction="10000"/>
          </a:bodyPr>
          <a:lstStyle/>
          <a:p>
            <a:r>
              <a:rPr lang="zh-TW" altLang="en-US" sz="2400" dirty="0"/>
              <a:t>思考如何 </a:t>
            </a:r>
            <a:r>
              <a:rPr lang="en-US" altLang="zh-TW" sz="2400" dirty="0"/>
              <a:t>“</a:t>
            </a:r>
            <a:r>
              <a:rPr lang="zh-TW" altLang="en-US" sz="2400" b="1" dirty="0">
                <a:solidFill>
                  <a:srgbClr val="FFFF00"/>
                </a:solidFill>
              </a:rPr>
              <a:t>做對的事</a:t>
            </a:r>
            <a:r>
              <a:rPr lang="en-US" altLang="zh-TW" sz="2400" dirty="0"/>
              <a:t>”</a:t>
            </a:r>
            <a:r>
              <a:rPr lang="zh-TW" altLang="en-US" sz="2400" dirty="0"/>
              <a:t> 會越來越重要 </a:t>
            </a:r>
            <a:r>
              <a:rPr lang="en-US" altLang="zh-TW" sz="2400" dirty="0"/>
              <a:t>(</a:t>
            </a:r>
            <a:r>
              <a:rPr lang="zh-TW" altLang="en-US" sz="2400" dirty="0"/>
              <a:t>因為你的影響力越來越大</a:t>
            </a:r>
            <a:r>
              <a:rPr lang="en-US" altLang="zh-TW" sz="2400" dirty="0"/>
              <a:t>)</a:t>
            </a:r>
            <a:br>
              <a:rPr lang="en-US" altLang="zh-TW" sz="2400" dirty="0"/>
            </a:br>
            <a:r>
              <a:rPr lang="en-US" altLang="zh-TW" sz="2400" dirty="0"/>
              <a:t>// </a:t>
            </a:r>
            <a:r>
              <a:rPr lang="zh-TW" altLang="en-US" sz="2400" dirty="0"/>
              <a:t>成語</a:t>
            </a:r>
            <a:r>
              <a:rPr lang="en-US" altLang="zh-TW" sz="2400" dirty="0"/>
              <a:t>: </a:t>
            </a:r>
            <a:r>
              <a:rPr lang="zh-TW" altLang="en-US" sz="2400" dirty="0"/>
              <a:t>將帥無能，累死 </a:t>
            </a:r>
            <a:r>
              <a:rPr lang="en-US" altLang="zh-TW" sz="2400" dirty="0"/>
              <a:t>…</a:t>
            </a:r>
            <a:br>
              <a:rPr lang="en-US" altLang="zh-TW" sz="2400" dirty="0"/>
            </a:br>
            <a:r>
              <a:rPr lang="en-US" altLang="zh-TW" sz="2400" dirty="0"/>
              <a:t>//</a:t>
            </a:r>
            <a:r>
              <a:rPr lang="zh-TW" altLang="en-US" sz="2400" dirty="0"/>
              <a:t> 如果你是部門主管，或是 </a:t>
            </a:r>
            <a:r>
              <a:rPr lang="en-US" altLang="zh-TW" sz="2400" dirty="0"/>
              <a:t>Tech Leader</a:t>
            </a:r>
            <a:r>
              <a:rPr lang="zh-TW" altLang="en-US" sz="2400" dirty="0"/>
              <a:t>，你就是最適合出題的人</a:t>
            </a:r>
            <a:br>
              <a:rPr lang="en-US" altLang="zh-TW" sz="2400" dirty="0"/>
            </a:br>
            <a:endParaRPr lang="en-US" altLang="zh-TW" sz="2400" dirty="0"/>
          </a:p>
          <a:p>
            <a:r>
              <a:rPr lang="zh-TW" altLang="en-US" sz="2400" dirty="0"/>
              <a:t>練習需要時間仔細</a:t>
            </a:r>
            <a:r>
              <a:rPr lang="zh-TW" altLang="en-US" sz="2400" b="1" dirty="0">
                <a:solidFill>
                  <a:srgbClr val="FFFF00"/>
                </a:solidFill>
              </a:rPr>
              <a:t>思考</a:t>
            </a:r>
            <a:r>
              <a:rPr lang="zh-TW" altLang="en-US" sz="2400" dirty="0"/>
              <a:t>；</a:t>
            </a:r>
            <a:br>
              <a:rPr lang="en-US" altLang="zh-TW" sz="2400" dirty="0"/>
            </a:br>
            <a:r>
              <a:rPr lang="en-US" altLang="zh-TW" sz="2400" dirty="0"/>
              <a:t>//</a:t>
            </a:r>
            <a:r>
              <a:rPr lang="zh-TW" altLang="en-US" sz="2400" dirty="0"/>
              <a:t> 當你需要的時候通常沒時間</a:t>
            </a:r>
            <a:r>
              <a:rPr lang="en-US" altLang="zh-TW" sz="2400" dirty="0"/>
              <a:t>…</a:t>
            </a:r>
            <a:br>
              <a:rPr lang="en-US" altLang="zh-TW" sz="2400" dirty="0"/>
            </a:br>
            <a:endParaRPr lang="en-US" altLang="zh-TW" sz="2400" dirty="0"/>
          </a:p>
          <a:p>
            <a:r>
              <a:rPr lang="zh-TW" altLang="en-US" sz="2400" dirty="0"/>
              <a:t>練習需要</a:t>
            </a:r>
            <a:r>
              <a:rPr lang="zh-TW" altLang="en-US" sz="2400" b="1" dirty="0">
                <a:solidFill>
                  <a:srgbClr val="FFFF00"/>
                </a:solidFill>
              </a:rPr>
              <a:t>排除不必要的細節</a:t>
            </a:r>
            <a:r>
              <a:rPr lang="zh-TW" altLang="en-US" sz="2400" dirty="0"/>
              <a:t>；</a:t>
            </a:r>
            <a:br>
              <a:rPr lang="en-US" altLang="zh-TW" sz="2400" dirty="0"/>
            </a:br>
            <a:r>
              <a:rPr lang="en-US" altLang="zh-TW" sz="2400" dirty="0"/>
              <a:t>//</a:t>
            </a:r>
            <a:r>
              <a:rPr lang="zh-TW" altLang="en-US" sz="2400" dirty="0"/>
              <a:t>當你埋首在專案內，通常都拋不開細節</a:t>
            </a:r>
            <a:r>
              <a:rPr lang="en-US" altLang="zh-TW" sz="2400" dirty="0"/>
              <a:t>…</a:t>
            </a:r>
            <a:br>
              <a:rPr lang="en-US" altLang="zh-TW" sz="2400" dirty="0"/>
            </a:br>
            <a:endParaRPr lang="en-US" altLang="zh-TW" sz="2400" dirty="0"/>
          </a:p>
          <a:p>
            <a:r>
              <a:rPr lang="zh-TW" altLang="en-US" sz="2400" dirty="0"/>
              <a:t>問題越</a:t>
            </a:r>
            <a:r>
              <a:rPr lang="zh-TW" altLang="en-US" sz="2400" strike="sngStrike" dirty="0">
                <a:solidFill>
                  <a:schemeClr val="accent6">
                    <a:lumMod val="75000"/>
                  </a:schemeClr>
                </a:solidFill>
              </a:rPr>
              <a:t>簡單</a:t>
            </a:r>
            <a:r>
              <a:rPr lang="zh-TW" altLang="en-US" sz="2400" dirty="0"/>
              <a:t>單純，你才會思考的越透徹 </a:t>
            </a:r>
            <a:r>
              <a:rPr lang="en-US" altLang="zh-TW" sz="2400" dirty="0"/>
              <a:t>(</a:t>
            </a:r>
            <a:r>
              <a:rPr lang="zh-TW" altLang="en-US" sz="2400" dirty="0"/>
              <a:t>降低互相切磋的門檻</a:t>
            </a:r>
            <a:r>
              <a:rPr lang="en-US" altLang="zh-TW" sz="2400" dirty="0"/>
              <a:t>)</a:t>
            </a:r>
          </a:p>
          <a:p>
            <a:r>
              <a:rPr lang="zh-TW" altLang="en-US" sz="2400" dirty="0"/>
              <a:t>越簡單的設計越困難；簡單 </a:t>
            </a:r>
            <a:r>
              <a:rPr lang="en-US" altLang="zh-TW" sz="2400" dirty="0"/>
              <a:t>(simple) != </a:t>
            </a:r>
            <a:r>
              <a:rPr lang="zh-TW" altLang="en-US" sz="2400" dirty="0"/>
              <a:t>容易 </a:t>
            </a:r>
            <a:r>
              <a:rPr lang="en-US" altLang="zh-TW" sz="2400" dirty="0"/>
              <a:t>(easy)</a:t>
            </a:r>
            <a:endParaRPr lang="en-US" sz="2400" dirty="0"/>
          </a:p>
        </p:txBody>
      </p:sp>
    </p:spTree>
    <p:extLst>
      <p:ext uri="{BB962C8B-B14F-4D97-AF65-F5344CB8AC3E}">
        <p14:creationId xmlns:p14="http://schemas.microsoft.com/office/powerpoint/2010/main" val="3134133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77A8189-7695-4F75-AC57-2A1184CBD7DD}"/>
              </a:ext>
            </a:extLst>
          </p:cNvPr>
          <p:cNvSpPr>
            <a:spLocks noGrp="1"/>
          </p:cNvSpPr>
          <p:nvPr>
            <p:ph type="title"/>
          </p:nvPr>
        </p:nvSpPr>
        <p:spPr/>
        <p:txBody>
          <a:bodyPr/>
          <a:lstStyle/>
          <a:p>
            <a:r>
              <a:rPr lang="zh-TW" altLang="en-US" dirty="0"/>
              <a:t>我該怎麼開始 </a:t>
            </a:r>
            <a:r>
              <a:rPr lang="en-US" altLang="zh-TW" dirty="0"/>
              <a:t>“</a:t>
            </a:r>
            <a:r>
              <a:rPr lang="zh-TW" altLang="en-US" dirty="0"/>
              <a:t>刻意練習</a:t>
            </a:r>
            <a:r>
              <a:rPr lang="en-US" altLang="zh-TW" dirty="0"/>
              <a:t>” ?</a:t>
            </a:r>
            <a:endParaRPr lang="en-US" dirty="0"/>
          </a:p>
        </p:txBody>
      </p:sp>
      <p:sp>
        <p:nvSpPr>
          <p:cNvPr id="5" name="內容版面配置區 4">
            <a:extLst>
              <a:ext uri="{FF2B5EF4-FFF2-40B4-BE49-F238E27FC236}">
                <a16:creationId xmlns:a16="http://schemas.microsoft.com/office/drawing/2014/main" id="{8C8E58D7-0360-42FE-8E11-2E2D0147B953}"/>
              </a:ext>
            </a:extLst>
          </p:cNvPr>
          <p:cNvSpPr>
            <a:spLocks noGrp="1"/>
          </p:cNvSpPr>
          <p:nvPr>
            <p:ph idx="1"/>
          </p:nvPr>
        </p:nvSpPr>
        <p:spPr/>
        <p:txBody>
          <a:bodyPr/>
          <a:lstStyle/>
          <a:p>
            <a:pPr marL="0" indent="0">
              <a:buNone/>
            </a:pPr>
            <a:r>
              <a:rPr lang="zh-TW" altLang="en-US" dirty="0"/>
              <a:t>適合練習的時間</a:t>
            </a:r>
            <a:r>
              <a:rPr lang="en-US" altLang="zh-TW" dirty="0"/>
              <a:t>: </a:t>
            </a:r>
            <a:r>
              <a:rPr lang="zh-TW" altLang="en-US" dirty="0"/>
              <a:t>從你開始學軟體開發的那一天，或是</a:t>
            </a:r>
            <a:r>
              <a:rPr lang="zh-TW" altLang="en-US" b="1" dirty="0">
                <a:solidFill>
                  <a:srgbClr val="FFFF00"/>
                </a:solidFill>
              </a:rPr>
              <a:t>今天</a:t>
            </a:r>
            <a:r>
              <a:rPr lang="zh-TW" altLang="en-US" dirty="0"/>
              <a:t>。</a:t>
            </a:r>
            <a:endParaRPr lang="en-US" altLang="zh-TW" dirty="0"/>
          </a:p>
          <a:p>
            <a:pPr marL="0" indent="0">
              <a:buNone/>
            </a:pPr>
            <a:endParaRPr lang="en-US" altLang="zh-TW" dirty="0"/>
          </a:p>
          <a:p>
            <a:pPr marL="0" indent="0">
              <a:buNone/>
            </a:pPr>
            <a:r>
              <a:rPr lang="zh-TW" altLang="en-US" dirty="0"/>
              <a:t>適合練習的題目</a:t>
            </a:r>
            <a:r>
              <a:rPr lang="en-US" altLang="zh-TW" dirty="0"/>
              <a:t>: </a:t>
            </a:r>
            <a:r>
              <a:rPr lang="zh-TW" altLang="en-US" dirty="0"/>
              <a:t>到處都是題目，自己找題材練習。</a:t>
            </a:r>
            <a:br>
              <a:rPr lang="en-US" altLang="zh-TW" dirty="0"/>
            </a:br>
            <a:r>
              <a:rPr lang="en-US" altLang="zh-TW" dirty="0"/>
              <a:t>-</a:t>
            </a:r>
            <a:r>
              <a:rPr lang="zh-TW" altLang="en-US" dirty="0"/>
              <a:t> </a:t>
            </a:r>
            <a:r>
              <a:rPr lang="zh-TW" altLang="en-US" sz="2000" dirty="0"/>
              <a:t>想辦法把工作上碰到的問題簡化成題目，也是種抽象化的訓練。</a:t>
            </a:r>
            <a:endParaRPr lang="en-US" altLang="zh-TW" sz="2000" dirty="0"/>
          </a:p>
          <a:p>
            <a:pPr marL="0" indent="0">
              <a:buNone/>
            </a:pPr>
            <a:r>
              <a:rPr kumimoji="0" lang="en-US" altLang="zh-TW"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zh-TW" alt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lang="zh-TW" altLang="en-US" sz="2000" dirty="0"/>
              <a:t>到我的 </a:t>
            </a:r>
            <a:r>
              <a:rPr lang="zh-TW" altLang="en-US" sz="2000" b="1" u="sng" dirty="0">
                <a:solidFill>
                  <a:srgbClr val="FFFF00"/>
                </a:solidFill>
              </a:rPr>
              <a:t>部落格</a:t>
            </a:r>
            <a:r>
              <a:rPr lang="zh-TW" altLang="en-US" sz="2000" dirty="0"/>
              <a:t> </a:t>
            </a:r>
            <a:r>
              <a:rPr lang="en-US" altLang="zh-TW" sz="2000" dirty="0"/>
              <a:t>/ </a:t>
            </a:r>
            <a:r>
              <a:rPr lang="en-US" altLang="zh-TW" sz="2000" b="1" u="sng" dirty="0">
                <a:solidFill>
                  <a:srgbClr val="FFFF00"/>
                </a:solidFill>
              </a:rPr>
              <a:t>GitHub</a:t>
            </a:r>
            <a:r>
              <a:rPr lang="en-US" altLang="zh-TW" sz="2000" dirty="0"/>
              <a:t>, </a:t>
            </a:r>
            <a:r>
              <a:rPr lang="zh-TW" altLang="en-US" sz="2000" dirty="0"/>
              <a:t>都看的到過去我們團隊練習的題目與內容。</a:t>
            </a:r>
            <a:endParaRPr lang="en-US" altLang="zh-TW" sz="2000" dirty="0"/>
          </a:p>
          <a:p>
            <a:pPr>
              <a:buFontTx/>
              <a:buChar char="-"/>
            </a:pPr>
            <a:endParaRPr lang="en-US" altLang="zh-TW" dirty="0"/>
          </a:p>
          <a:p>
            <a:pPr marL="0" indent="0">
              <a:buNone/>
            </a:pPr>
            <a:r>
              <a:rPr lang="zh-TW" altLang="en-US" dirty="0"/>
              <a:t>適合練習的環境</a:t>
            </a:r>
            <a:r>
              <a:rPr lang="en-US" altLang="zh-TW" dirty="0"/>
              <a:t>:</a:t>
            </a:r>
            <a:r>
              <a:rPr lang="zh-TW" altLang="en-US" dirty="0"/>
              <a:t> 有能力自己找題目的話，到處都是適合的環境。</a:t>
            </a:r>
            <a:endParaRPr lang="en-US" altLang="zh-TW" dirty="0"/>
          </a:p>
          <a:p>
            <a:pPr>
              <a:buFontTx/>
              <a:buChar char="-"/>
            </a:pPr>
            <a:r>
              <a:rPr lang="zh-TW" altLang="en-US" sz="2000" b="1" dirty="0">
                <a:solidFill>
                  <a:srgbClr val="FFFF00"/>
                </a:solidFill>
              </a:rPr>
              <a:t>如果你想找一個這樣的工作環境，外面有 </a:t>
            </a:r>
            <a:r>
              <a:rPr lang="en-US" altLang="zh-TW" sz="2000" b="1" dirty="0">
                <a:solidFill>
                  <a:srgbClr val="FFFF00"/>
                </a:solidFill>
              </a:rPr>
              <a:t>91APP </a:t>
            </a:r>
            <a:r>
              <a:rPr lang="zh-TW" altLang="en-US" sz="2000" b="1" dirty="0">
                <a:solidFill>
                  <a:srgbClr val="FFFF00"/>
                </a:solidFill>
              </a:rPr>
              <a:t>的攤位</a:t>
            </a:r>
            <a:r>
              <a:rPr lang="zh-TW" altLang="en-US" sz="2000" dirty="0"/>
              <a:t> </a:t>
            </a:r>
            <a:r>
              <a:rPr lang="en-US" altLang="zh-TW" sz="2000" dirty="0"/>
              <a:t>XDD</a:t>
            </a:r>
          </a:p>
          <a:p>
            <a:pPr>
              <a:buFontTx/>
              <a:buChar char="-"/>
            </a:pPr>
            <a:endParaRPr lang="en-US" sz="2000" dirty="0"/>
          </a:p>
        </p:txBody>
      </p:sp>
      <p:pic>
        <p:nvPicPr>
          <p:cNvPr id="6" name="Picture 4" descr="91APP Logo">
            <a:extLst>
              <a:ext uri="{FF2B5EF4-FFF2-40B4-BE49-F238E27FC236}">
                <a16:creationId xmlns:a16="http://schemas.microsoft.com/office/drawing/2014/main" id="{C72C8E9A-AD89-426D-B8BE-3DEA068B40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88" b="16488"/>
          <a:stretch/>
        </p:blipFill>
        <p:spPr bwMode="auto">
          <a:xfrm>
            <a:off x="1165860" y="5599639"/>
            <a:ext cx="1973580" cy="71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62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B3DF81-9D1E-45DB-B151-655FEF4E7BAE}"/>
              </a:ext>
            </a:extLst>
          </p:cNvPr>
          <p:cNvSpPr>
            <a:spLocks noGrp="1"/>
          </p:cNvSpPr>
          <p:nvPr>
            <p:ph type="title"/>
          </p:nvPr>
        </p:nvSpPr>
        <p:spPr/>
        <p:txBody>
          <a:bodyPr/>
          <a:lstStyle/>
          <a:p>
            <a:r>
              <a:rPr lang="en-US" altLang="zh-TW" dirty="0"/>
              <a:t>“</a:t>
            </a:r>
            <a:r>
              <a:rPr lang="zh-TW" altLang="en-US" dirty="0"/>
              <a:t>好</a:t>
            </a:r>
            <a:r>
              <a:rPr lang="en-US" altLang="zh-TW" dirty="0"/>
              <a:t>”</a:t>
            </a:r>
            <a:r>
              <a:rPr lang="zh-TW" altLang="en-US" dirty="0"/>
              <a:t> 的 </a:t>
            </a:r>
            <a:r>
              <a:rPr lang="en-US" altLang="zh-TW" dirty="0"/>
              <a:t>modeling </a:t>
            </a:r>
            <a:r>
              <a:rPr lang="zh-TW" altLang="en-US" dirty="0"/>
              <a:t>有多重要</a:t>
            </a:r>
            <a:r>
              <a:rPr lang="en-US" altLang="zh-TW" dirty="0"/>
              <a:t>?</a:t>
            </a:r>
            <a:endParaRPr lang="en-US" dirty="0"/>
          </a:p>
        </p:txBody>
      </p:sp>
      <p:sp>
        <p:nvSpPr>
          <p:cNvPr id="3" name="內容版面配置區 2">
            <a:extLst>
              <a:ext uri="{FF2B5EF4-FFF2-40B4-BE49-F238E27FC236}">
                <a16:creationId xmlns:a16="http://schemas.microsoft.com/office/drawing/2014/main" id="{2EDECCF1-4B22-45AA-B910-8EE072A6FA89}"/>
              </a:ext>
            </a:extLst>
          </p:cNvPr>
          <p:cNvSpPr>
            <a:spLocks noGrp="1"/>
          </p:cNvSpPr>
          <p:nvPr>
            <p:ph idx="1"/>
          </p:nvPr>
        </p:nvSpPr>
        <p:spPr/>
        <p:txBody>
          <a:bodyPr/>
          <a:lstStyle/>
          <a:p>
            <a:endParaRPr lang="en-US" dirty="0"/>
          </a:p>
        </p:txBody>
      </p:sp>
      <p:pic>
        <p:nvPicPr>
          <p:cNvPr id="5" name="Picture 2">
            <a:extLst>
              <a:ext uri="{FF2B5EF4-FFF2-40B4-BE49-F238E27FC236}">
                <a16:creationId xmlns:a16="http://schemas.microsoft.com/office/drawing/2014/main" id="{11E470FD-BB2C-45C2-9A92-6A2A4EF480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83"/>
          <a:stretch/>
        </p:blipFill>
        <p:spPr bwMode="auto">
          <a:xfrm>
            <a:off x="4133458" y="1510961"/>
            <a:ext cx="9331754" cy="5194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94E55E85-1CBF-4F5D-90FF-F07C2D807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 y="1663997"/>
            <a:ext cx="4762500" cy="519400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690AF7DA-57B5-4D07-91E8-BC46BE1562C3}"/>
              </a:ext>
            </a:extLst>
          </p:cNvPr>
          <p:cNvSpPr txBox="1"/>
          <p:nvPr/>
        </p:nvSpPr>
        <p:spPr>
          <a:xfrm>
            <a:off x="548640" y="6308209"/>
            <a:ext cx="3621504" cy="369332"/>
          </a:xfrm>
          <a:prstGeom prst="rect">
            <a:avLst/>
          </a:prstGeom>
          <a:solidFill>
            <a:schemeClr val="accent6">
              <a:lumMod val="20000"/>
              <a:lumOff val="80000"/>
            </a:schemeClr>
          </a:solidFill>
          <a:ln>
            <a:solidFill>
              <a:schemeClr val="accent1">
                <a:lumMod val="75000"/>
              </a:schemeClr>
            </a:solidFill>
          </a:ln>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1543</a:t>
            </a:r>
            <a:r>
              <a:rPr lang="zh-TW" altLang="en-US" b="1" dirty="0">
                <a:latin typeface="微軟正黑體" panose="020B0604030504040204" pitchFamily="34" charset="-120"/>
                <a:ea typeface="微軟正黑體" panose="020B0604030504040204" pitchFamily="34" charset="-120"/>
              </a:rPr>
              <a:t> 年，哥白尼提出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日心說</a:t>
            </a:r>
            <a:r>
              <a:rPr lang="en-US" altLang="zh-TW" b="1" dirty="0">
                <a:latin typeface="微軟正黑體" panose="020B0604030504040204" pitchFamily="34" charset="-120"/>
                <a:ea typeface="微軟正黑體" panose="020B0604030504040204" pitchFamily="34" charset="-120"/>
              </a:rPr>
              <a:t>”</a:t>
            </a:r>
            <a:endParaRPr lang="en-US" b="1"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769073E2-5B99-4261-9537-E6133956E806}"/>
              </a:ext>
            </a:extLst>
          </p:cNvPr>
          <p:cNvSpPr txBox="1"/>
          <p:nvPr/>
        </p:nvSpPr>
        <p:spPr>
          <a:xfrm>
            <a:off x="8290560" y="6266220"/>
            <a:ext cx="3416320" cy="369332"/>
          </a:xfrm>
          <a:prstGeom prst="rect">
            <a:avLst/>
          </a:prstGeom>
          <a:solidFill>
            <a:schemeClr val="accent6">
              <a:lumMod val="20000"/>
              <a:lumOff val="80000"/>
            </a:schemeClr>
          </a:solidFill>
          <a:ln>
            <a:solidFill>
              <a:schemeClr val="accent1">
                <a:lumMod val="75000"/>
              </a:schemeClr>
            </a:solidFill>
          </a:ln>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地心說；宇宙萬物都繞著地球轉</a:t>
            </a:r>
            <a:endParaRPr 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0560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a:t>Ask questions on Twitter using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0A90B6-C765-4205-95B9-0DC32C4D0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892" y="1829641"/>
            <a:ext cx="2942273" cy="294227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版面配置區 2">
            <a:extLst>
              <a:ext uri="{FF2B5EF4-FFF2-40B4-BE49-F238E27FC236}">
                <a16:creationId xmlns:a16="http://schemas.microsoft.com/office/drawing/2014/main" id="{F92BB62A-1B3A-4528-B948-3A7C70CB8B93}"/>
              </a:ext>
            </a:extLst>
          </p:cNvPr>
          <p:cNvSpPr txBox="1">
            <a:spLocks/>
          </p:cNvSpPr>
          <p:nvPr/>
        </p:nvSpPr>
        <p:spPr>
          <a:xfrm>
            <a:off x="3173689" y="5118504"/>
            <a:ext cx="5844618" cy="8011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微軟正黑體" panose="020B0604030504040204" pitchFamily="34" charset="-120"/>
                <a:ea typeface="微軟正黑體" panose="020B0604030504040204" pitchFamily="34" charset="-12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微軟正黑體" panose="020B0604030504040204" pitchFamily="34" charset="-120"/>
                <a:ea typeface="微軟正黑體" panose="020B0604030504040204" pitchFamily="34" charset="-12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微軟正黑體" panose="020B0604030504040204" pitchFamily="34" charset="-120"/>
                <a:ea typeface="微軟正黑體" panose="020B0604030504040204" pitchFamily="34" charset="-12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現場或對線上考題有任何問題</a:t>
            </a:r>
            <a:b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b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歡迎到 </a:t>
            </a: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91APP</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攤位與講師交流♥</a:t>
            </a:r>
            <a:endPar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 name="文字版面配置區 2">
            <a:extLst>
              <a:ext uri="{FF2B5EF4-FFF2-40B4-BE49-F238E27FC236}">
                <a16:creationId xmlns:a16="http://schemas.microsoft.com/office/drawing/2014/main" id="{54D5F905-97F5-4EB0-9C36-45D3C4AF5199}"/>
              </a:ext>
            </a:extLst>
          </p:cNvPr>
          <p:cNvSpPr>
            <a:spLocks noGrp="1"/>
          </p:cNvSpPr>
          <p:nvPr>
            <p:ph type="body" idx="1"/>
          </p:nvPr>
        </p:nvSpPr>
        <p:spPr>
          <a:xfrm>
            <a:off x="1919891" y="1261448"/>
            <a:ext cx="2942271" cy="568193"/>
          </a:xfrm>
        </p:spPr>
        <p:txBody>
          <a:bodyPr anchor="ctr">
            <a:normAutofit/>
          </a:bodyPr>
          <a:lstStyle/>
          <a:p>
            <a:pPr algn="ctr"/>
            <a:r>
              <a:rPr lang="en-US" altLang="zh-TW" b="0" i="0" dirty="0">
                <a:effectLst/>
                <a:latin typeface="Roboto"/>
              </a:rPr>
              <a:t>91APP </a:t>
            </a:r>
            <a:r>
              <a:rPr lang="zh-TW" altLang="en-US" b="0" i="0" dirty="0">
                <a:effectLst/>
                <a:latin typeface="Roboto"/>
              </a:rPr>
              <a:t>線上考題</a:t>
            </a:r>
          </a:p>
        </p:txBody>
      </p:sp>
      <p:pic>
        <p:nvPicPr>
          <p:cNvPr id="1028" name="Picture 4">
            <a:extLst>
              <a:ext uri="{FF2B5EF4-FFF2-40B4-BE49-F238E27FC236}">
                <a16:creationId xmlns:a16="http://schemas.microsoft.com/office/drawing/2014/main" id="{ECBFB830-D71E-4DCD-9ED1-8389D8F54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260" y="1829641"/>
            <a:ext cx="2942272" cy="2942272"/>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版面配置區 2">
            <a:extLst>
              <a:ext uri="{FF2B5EF4-FFF2-40B4-BE49-F238E27FC236}">
                <a16:creationId xmlns:a16="http://schemas.microsoft.com/office/drawing/2014/main" id="{B03BF204-FB89-493B-9A48-D12D6B1212BA}"/>
              </a:ext>
            </a:extLst>
          </p:cNvPr>
          <p:cNvSpPr txBox="1">
            <a:spLocks/>
          </p:cNvSpPr>
          <p:nvPr/>
        </p:nvSpPr>
        <p:spPr>
          <a:xfrm>
            <a:off x="7033260" y="1261447"/>
            <a:ext cx="2942272" cy="56819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微軟正黑體" panose="020B0604030504040204" pitchFamily="34" charset="-120"/>
                <a:ea typeface="微軟正黑體" panose="020B0604030504040204" pitchFamily="34" charset="-12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微軟正黑體" panose="020B0604030504040204" pitchFamily="34" charset="-120"/>
                <a:ea typeface="微軟正黑體" panose="020B0604030504040204" pitchFamily="34" charset="-12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微軟正黑體" panose="020B0604030504040204" pitchFamily="34" charset="-120"/>
                <a:ea typeface="微軟正黑體" panose="020B0604030504040204" pitchFamily="34" charset="-12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400" b="0" i="0" u="none" strike="noStrike" kern="1200" cap="none" spc="0" normalizeH="0" baseline="0" noProof="0" dirty="0">
                <a:ln>
                  <a:noFill/>
                </a:ln>
                <a:solidFill>
                  <a:prstClr val="white"/>
                </a:solidFill>
                <a:effectLst/>
                <a:uLnTx/>
                <a:uFillTx/>
                <a:latin typeface="Roboto"/>
                <a:ea typeface="微軟正黑體" panose="020B0604030504040204" pitchFamily="34" charset="-120"/>
                <a:cs typeface="+mn-cs"/>
              </a:rPr>
              <a:t>91APP Tech</a:t>
            </a:r>
            <a:r>
              <a:rPr kumimoji="0" lang="zh-TW" altLang="en-US" sz="2400" b="0" i="0" u="none" strike="noStrike" kern="1200" cap="none" spc="0" normalizeH="0" baseline="0" noProof="0" dirty="0">
                <a:ln>
                  <a:noFill/>
                </a:ln>
                <a:solidFill>
                  <a:prstClr val="white"/>
                </a:solidFill>
                <a:effectLst/>
                <a:uLnTx/>
                <a:uFillTx/>
                <a:latin typeface="Roboto"/>
                <a:ea typeface="微軟正黑體" panose="020B0604030504040204" pitchFamily="34" charset="-120"/>
                <a:cs typeface="+mn-cs"/>
              </a:rPr>
              <a:t> 粉絲團</a:t>
            </a:r>
          </a:p>
        </p:txBody>
      </p:sp>
      <p:pic>
        <p:nvPicPr>
          <p:cNvPr id="13" name="圖片 12">
            <a:extLst>
              <a:ext uri="{FF2B5EF4-FFF2-40B4-BE49-F238E27FC236}">
                <a16:creationId xmlns:a16="http://schemas.microsoft.com/office/drawing/2014/main" id="{C1797DA5-390A-43CC-B020-87C4E836CDA5}"/>
              </a:ext>
            </a:extLst>
          </p:cNvPr>
          <p:cNvPicPr>
            <a:picLocks noChangeAspect="1"/>
          </p:cNvPicPr>
          <p:nvPr/>
        </p:nvPicPr>
        <p:blipFill>
          <a:blip r:embed="rId4"/>
          <a:stretch>
            <a:fillRect/>
          </a:stretch>
        </p:blipFill>
        <p:spPr>
          <a:xfrm>
            <a:off x="8149819" y="3137980"/>
            <a:ext cx="709153" cy="325594"/>
          </a:xfrm>
          <a:prstGeom prst="rect">
            <a:avLst/>
          </a:prstGeom>
        </p:spPr>
      </p:pic>
      <p:pic>
        <p:nvPicPr>
          <p:cNvPr id="14" name="圖片 13">
            <a:extLst>
              <a:ext uri="{FF2B5EF4-FFF2-40B4-BE49-F238E27FC236}">
                <a16:creationId xmlns:a16="http://schemas.microsoft.com/office/drawing/2014/main" id="{98F4DBB8-5500-4210-991B-EC21FDB0CBD8}"/>
              </a:ext>
            </a:extLst>
          </p:cNvPr>
          <p:cNvPicPr>
            <a:picLocks noChangeAspect="1"/>
          </p:cNvPicPr>
          <p:nvPr/>
        </p:nvPicPr>
        <p:blipFill>
          <a:blip r:embed="rId4"/>
          <a:stretch>
            <a:fillRect/>
          </a:stretch>
        </p:blipFill>
        <p:spPr>
          <a:xfrm>
            <a:off x="3036449" y="3135803"/>
            <a:ext cx="709153" cy="325594"/>
          </a:xfrm>
          <a:prstGeom prst="rect">
            <a:avLst/>
          </a:prstGeom>
        </p:spPr>
      </p:pic>
    </p:spTree>
    <p:extLst>
      <p:ext uri="{BB962C8B-B14F-4D97-AF65-F5344CB8AC3E}">
        <p14:creationId xmlns:p14="http://schemas.microsoft.com/office/powerpoint/2010/main" val="897425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11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1A12D02-C174-40D3-B2B1-5A7202C34B72}"/>
              </a:ext>
            </a:extLst>
          </p:cNvPr>
          <p:cNvSpPr>
            <a:spLocks noGrp="1"/>
          </p:cNvSpPr>
          <p:nvPr>
            <p:ph type="title"/>
          </p:nvPr>
        </p:nvSpPr>
        <p:spPr/>
        <p:txBody>
          <a:bodyPr/>
          <a:lstStyle/>
          <a:p>
            <a:r>
              <a:rPr lang="en-US" dirty="0"/>
              <a:t>Q: </a:t>
            </a:r>
            <a:r>
              <a:rPr lang="zh-TW" altLang="en-US" dirty="0"/>
              <a:t>好的 </a:t>
            </a:r>
            <a:r>
              <a:rPr lang="en-US" altLang="zh-TW" dirty="0"/>
              <a:t>Modeling </a:t>
            </a:r>
            <a:r>
              <a:rPr lang="zh-TW" altLang="en-US" dirty="0"/>
              <a:t>能造福多少開發人員</a:t>
            </a:r>
            <a:r>
              <a:rPr lang="en-US" altLang="zh-TW" dirty="0"/>
              <a:t>?</a:t>
            </a:r>
            <a:endParaRPr lang="en-US" dirty="0"/>
          </a:p>
        </p:txBody>
      </p:sp>
      <p:pic>
        <p:nvPicPr>
          <p:cNvPr id="4" name="Picture 2">
            <a:extLst>
              <a:ext uri="{FF2B5EF4-FFF2-40B4-BE49-F238E27FC236}">
                <a16:creationId xmlns:a16="http://schemas.microsoft.com/office/drawing/2014/main" id="{4F4FBF34-3A6F-492A-970D-465B4D6CA8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24"/>
          <a:stretch/>
        </p:blipFill>
        <p:spPr bwMode="auto">
          <a:xfrm>
            <a:off x="1920240" y="1394460"/>
            <a:ext cx="8351520" cy="529653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94180187-5E0D-4512-9C34-909B97F75A61}"/>
              </a:ext>
            </a:extLst>
          </p:cNvPr>
          <p:cNvSpPr/>
          <p:nvPr/>
        </p:nvSpPr>
        <p:spPr>
          <a:xfrm>
            <a:off x="1866900" y="1690687"/>
            <a:ext cx="5082540" cy="508412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61774805-DE06-4D2F-A1D0-2F30834FD1C8}"/>
              </a:ext>
            </a:extLst>
          </p:cNvPr>
          <p:cNvSpPr/>
          <p:nvPr/>
        </p:nvSpPr>
        <p:spPr>
          <a:xfrm>
            <a:off x="8343900" y="5029200"/>
            <a:ext cx="3848100" cy="1828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微軟正黑體" panose="020B0604030504040204" pitchFamily="34" charset="-120"/>
                <a:ea typeface="微軟正黑體" panose="020B0604030504040204" pitchFamily="34" charset="-120"/>
              </a:rPr>
              <a:t>直接計算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br>
              <a:rPr lang="en-US" altLang="zh-TW" dirty="0">
                <a:latin typeface="微軟正黑體" panose="020B0604030504040204" pitchFamily="34" charset="-120"/>
                <a:ea typeface="微軟正黑體" panose="020B0604030504040204" pitchFamily="34" charset="-120"/>
              </a:rPr>
            </a:b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複雜度高，又難理解，而且一堆特例的程式碼，難以維護與驗證。</a:t>
            </a:r>
            <a:endParaRPr lang="en-US"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1B85C82D-F615-41C1-860C-C7AB0897A68B}"/>
              </a:ext>
            </a:extLst>
          </p:cNvPr>
          <p:cNvSpPr/>
          <p:nvPr/>
        </p:nvSpPr>
        <p:spPr>
          <a:xfrm>
            <a:off x="0" y="5029200"/>
            <a:ext cx="3848100" cy="1847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微軟正黑體" panose="020B0604030504040204" pitchFamily="34" charset="-120"/>
                <a:ea typeface="微軟正黑體" panose="020B0604030504040204" pitchFamily="34" charset="-120"/>
              </a:rPr>
              <a:t>簡單的模型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br>
              <a:rPr lang="en-US" altLang="zh-TW" dirty="0">
                <a:latin typeface="微軟正黑體" panose="020B0604030504040204" pitchFamily="34" charset="-120"/>
                <a:ea typeface="微軟正黑體" panose="020B0604030504040204" pitchFamily="34" charset="-120"/>
              </a:rPr>
            </a:b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只要個別計算單純的圓周運動，並且做好相對座標的計算即可解釋複雜的現象。容易理解，簡單，好維護好驗證的程式碼。</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7418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33E06E8-1027-49BA-B11A-7E0A448B08D9}"/>
              </a:ext>
            </a:extLst>
          </p:cNvPr>
          <p:cNvSpPr>
            <a:spLocks noGrp="1"/>
          </p:cNvSpPr>
          <p:nvPr>
            <p:ph type="title"/>
          </p:nvPr>
        </p:nvSpPr>
        <p:spPr/>
        <p:txBody>
          <a:bodyPr>
            <a:normAutofit/>
          </a:bodyPr>
          <a:lstStyle/>
          <a:p>
            <a:r>
              <a:rPr lang="en-US" altLang="zh-TW" sz="4800" dirty="0"/>
              <a:t>“</a:t>
            </a:r>
            <a:r>
              <a:rPr lang="zh-TW" altLang="en-US" sz="4800" dirty="0"/>
              <a:t>沒有最好的架構，只有最合適的架構</a:t>
            </a:r>
            <a:r>
              <a:rPr lang="en-US" altLang="zh-TW" sz="4800" dirty="0"/>
              <a:t>”</a:t>
            </a:r>
            <a:endParaRPr lang="en-US" sz="4800" dirty="0"/>
          </a:p>
        </p:txBody>
      </p:sp>
      <p:sp>
        <p:nvSpPr>
          <p:cNvPr id="4" name="文字版面配置區 3">
            <a:extLst>
              <a:ext uri="{FF2B5EF4-FFF2-40B4-BE49-F238E27FC236}">
                <a16:creationId xmlns:a16="http://schemas.microsoft.com/office/drawing/2014/main" id="{A21D8B8D-7E53-4E93-A313-DD47CBEE8658}"/>
              </a:ext>
            </a:extLst>
          </p:cNvPr>
          <p:cNvSpPr>
            <a:spLocks noGrp="1"/>
          </p:cNvSpPr>
          <p:nvPr>
            <p:ph type="body" idx="1"/>
          </p:nvPr>
        </p:nvSpPr>
        <p:spPr>
          <a:xfrm>
            <a:off x="831850" y="4589463"/>
            <a:ext cx="10515600" cy="2268537"/>
          </a:xfrm>
        </p:spPr>
        <p:txBody>
          <a:bodyPr>
            <a:normAutofit fontScale="92500"/>
          </a:bodyPr>
          <a:lstStyle/>
          <a:p>
            <a:r>
              <a:rPr lang="en-US" altLang="zh-TW" dirty="0"/>
              <a:t>//</a:t>
            </a:r>
            <a:r>
              <a:rPr lang="zh-TW" altLang="en-US" dirty="0"/>
              <a:t> 年度幹話精選 </a:t>
            </a:r>
            <a:r>
              <a:rPr lang="en-US" altLang="zh-TW" dirty="0"/>
              <a:t>TOP10 …</a:t>
            </a:r>
          </a:p>
          <a:p>
            <a:r>
              <a:rPr lang="en-US" altLang="zh-TW" dirty="0"/>
              <a:t>//</a:t>
            </a:r>
            <a:r>
              <a:rPr lang="zh-TW" altLang="en-US" dirty="0"/>
              <a:t> 事實上，大部分的人面對問題，連 </a:t>
            </a:r>
            <a:r>
              <a:rPr lang="en-US" altLang="zh-TW" dirty="0"/>
              <a:t>“</a:t>
            </a:r>
            <a:r>
              <a:rPr lang="zh-TW" altLang="en-US" dirty="0"/>
              <a:t>一個</a:t>
            </a:r>
            <a:r>
              <a:rPr lang="en-US" altLang="zh-TW" dirty="0"/>
              <a:t>” </a:t>
            </a:r>
            <a:r>
              <a:rPr lang="zh-TW" altLang="en-US" dirty="0"/>
              <a:t>可行的架構都提不出來</a:t>
            </a:r>
            <a:r>
              <a:rPr lang="en-US" altLang="zh-TW" dirty="0"/>
              <a:t>…</a:t>
            </a:r>
          </a:p>
          <a:p>
            <a:r>
              <a:rPr lang="en-US" altLang="zh-TW" dirty="0"/>
              <a:t>// </a:t>
            </a:r>
            <a:r>
              <a:rPr lang="zh-TW" altLang="en-US" dirty="0"/>
              <a:t>雖然沒有絕對的 </a:t>
            </a:r>
            <a:r>
              <a:rPr lang="en-US" altLang="zh-TW" dirty="0"/>
              <a:t>“</a:t>
            </a:r>
            <a:r>
              <a:rPr lang="zh-TW" altLang="en-US" dirty="0"/>
              <a:t>最好</a:t>
            </a:r>
            <a:r>
              <a:rPr lang="en-US" altLang="zh-TW" dirty="0"/>
              <a:t>”, </a:t>
            </a:r>
            <a:r>
              <a:rPr lang="zh-TW" altLang="en-US" dirty="0"/>
              <a:t>但是架構仍然存在著好壞的區別</a:t>
            </a:r>
            <a:r>
              <a:rPr lang="en-US" altLang="zh-TW" dirty="0"/>
              <a:t>, </a:t>
            </a:r>
            <a:r>
              <a:rPr lang="zh-TW" altLang="en-US" dirty="0"/>
              <a:t>設計好架構需要練習</a:t>
            </a:r>
            <a:r>
              <a:rPr lang="en-US" altLang="zh-TW" dirty="0"/>
              <a:t>…</a:t>
            </a:r>
          </a:p>
          <a:p>
            <a:r>
              <a:rPr lang="en-US" altLang="zh-TW" dirty="0"/>
              <a:t>//</a:t>
            </a:r>
            <a:r>
              <a:rPr lang="zh-TW" altLang="en-US" dirty="0"/>
              <a:t> 我們需要更有效率的練習方式，來面對未來的問題</a:t>
            </a:r>
            <a:r>
              <a:rPr lang="en-US" altLang="zh-TW" dirty="0"/>
              <a:t>…</a:t>
            </a:r>
          </a:p>
          <a:p>
            <a:r>
              <a:rPr lang="en-US" altLang="zh-TW" dirty="0"/>
              <a:t>// </a:t>
            </a:r>
            <a:r>
              <a:rPr lang="zh-TW" altLang="en-US" b="1" dirty="0">
                <a:solidFill>
                  <a:srgbClr val="FFFF00"/>
                </a:solidFill>
              </a:rPr>
              <a:t>你要先有選擇，好壞才有意義</a:t>
            </a:r>
            <a:endParaRPr lang="en-US" altLang="zh-TW" b="1" dirty="0">
              <a:solidFill>
                <a:srgbClr val="FFFF00"/>
              </a:solidFill>
            </a:endParaRPr>
          </a:p>
          <a:p>
            <a:endParaRPr lang="en-US" dirty="0"/>
          </a:p>
          <a:p>
            <a:endParaRPr lang="en-US" dirty="0"/>
          </a:p>
        </p:txBody>
      </p:sp>
    </p:spTree>
    <p:extLst>
      <p:ext uri="{BB962C8B-B14F-4D97-AF65-F5344CB8AC3E}">
        <p14:creationId xmlns:p14="http://schemas.microsoft.com/office/powerpoint/2010/main" val="14479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0E8EA23-A33F-4550-873E-B1E5ED7913A7}"/>
              </a:ext>
            </a:extLst>
          </p:cNvPr>
          <p:cNvSpPr>
            <a:spLocks noGrp="1"/>
          </p:cNvSpPr>
          <p:nvPr>
            <p:ph type="title"/>
          </p:nvPr>
        </p:nvSpPr>
        <p:spPr/>
        <p:txBody>
          <a:bodyPr>
            <a:normAutofit/>
          </a:bodyPr>
          <a:lstStyle/>
          <a:p>
            <a:r>
              <a:rPr lang="zh-TW" altLang="en-US" dirty="0"/>
              <a:t>重點是</a:t>
            </a:r>
            <a:r>
              <a:rPr lang="en-US" altLang="zh-TW" dirty="0"/>
              <a:t>: </a:t>
            </a:r>
            <a:r>
              <a:rPr lang="zh-TW" altLang="en-US" dirty="0"/>
              <a:t>面對問題時</a:t>
            </a:r>
            <a:r>
              <a:rPr lang="en-US" altLang="zh-TW" dirty="0"/>
              <a:t>, </a:t>
            </a:r>
            <a:r>
              <a:rPr lang="zh-TW" altLang="en-US" dirty="0"/>
              <a:t>你能有多少種選擇</a:t>
            </a:r>
            <a:r>
              <a:rPr lang="en-US" altLang="zh-TW" dirty="0"/>
              <a:t>?</a:t>
            </a:r>
            <a:endParaRPr lang="en-US" dirty="0"/>
          </a:p>
        </p:txBody>
      </p:sp>
      <p:sp>
        <p:nvSpPr>
          <p:cNvPr id="2" name="內容版面配置區 1">
            <a:extLst>
              <a:ext uri="{FF2B5EF4-FFF2-40B4-BE49-F238E27FC236}">
                <a16:creationId xmlns:a16="http://schemas.microsoft.com/office/drawing/2014/main" id="{0E1CBD32-B0F8-41CA-A008-C9C663B408F6}"/>
              </a:ext>
            </a:extLst>
          </p:cNvPr>
          <p:cNvSpPr>
            <a:spLocks noGrp="1"/>
          </p:cNvSpPr>
          <p:nvPr>
            <p:ph idx="1"/>
          </p:nvPr>
        </p:nvSpPr>
        <p:spPr/>
        <p:txBody>
          <a:bodyPr>
            <a:normAutofit/>
          </a:bodyPr>
          <a:lstStyle/>
          <a:p>
            <a:pPr marL="0" indent="0">
              <a:buNone/>
            </a:pPr>
            <a:r>
              <a:rPr lang="en-US" altLang="zh-TW" dirty="0"/>
              <a:t>(</a:t>
            </a:r>
            <a:r>
              <a:rPr lang="zh-TW" altLang="en-US" dirty="0"/>
              <a:t>知識</a:t>
            </a:r>
            <a:r>
              <a:rPr lang="en-US" altLang="zh-TW" dirty="0"/>
              <a:t>) </a:t>
            </a:r>
            <a:r>
              <a:rPr lang="zh-TW" altLang="en-US" dirty="0"/>
              <a:t>首先</a:t>
            </a:r>
            <a:r>
              <a:rPr lang="en-US" altLang="zh-TW" dirty="0"/>
              <a:t>, </a:t>
            </a:r>
            <a:r>
              <a:rPr lang="zh-TW" altLang="en-US" dirty="0"/>
              <a:t>你能 </a:t>
            </a:r>
            <a:r>
              <a:rPr lang="en-US" altLang="zh-TW" dirty="0"/>
              <a:t>“</a:t>
            </a:r>
            <a:r>
              <a:rPr lang="zh-TW" altLang="en-US" b="1" dirty="0">
                <a:solidFill>
                  <a:srgbClr val="FFFF00"/>
                </a:solidFill>
              </a:rPr>
              <a:t>想出</a:t>
            </a:r>
            <a:r>
              <a:rPr lang="en-US" altLang="zh-TW" dirty="0"/>
              <a:t>”</a:t>
            </a:r>
            <a:r>
              <a:rPr lang="zh-TW" altLang="en-US" dirty="0"/>
              <a:t> 幾種解決方案</a:t>
            </a:r>
            <a:r>
              <a:rPr lang="en-US" altLang="zh-TW" dirty="0"/>
              <a:t>?</a:t>
            </a:r>
          </a:p>
          <a:p>
            <a:pPr>
              <a:buFontTx/>
              <a:buChar char="-"/>
            </a:pPr>
            <a:r>
              <a:rPr lang="zh-TW" altLang="en-US" sz="2000" b="1" dirty="0">
                <a:solidFill>
                  <a:srgbClr val="FFFF00"/>
                </a:solidFill>
              </a:rPr>
              <a:t>你想的出合理且可行的解決方案嗎</a:t>
            </a:r>
            <a:r>
              <a:rPr lang="en-US" altLang="zh-TW" sz="2000" b="1" dirty="0">
                <a:solidFill>
                  <a:srgbClr val="FFFF00"/>
                </a:solidFill>
              </a:rPr>
              <a:t>?</a:t>
            </a:r>
          </a:p>
          <a:p>
            <a:pPr>
              <a:buFontTx/>
              <a:buChar char="-"/>
            </a:pPr>
            <a:r>
              <a:rPr lang="zh-TW" altLang="en-US" sz="2000" dirty="0"/>
              <a:t>你對該領域的了解 </a:t>
            </a:r>
            <a:r>
              <a:rPr lang="en-US" altLang="zh-TW" sz="2000" dirty="0"/>
              <a:t>(</a:t>
            </a:r>
            <a:r>
              <a:rPr lang="zh-TW" altLang="en-US" sz="2000" dirty="0"/>
              <a:t> </a:t>
            </a:r>
            <a:r>
              <a:rPr lang="en-US" altLang="zh-TW" sz="2000" dirty="0"/>
              <a:t>business</a:t>
            </a:r>
            <a:r>
              <a:rPr lang="zh-TW" altLang="en-US" sz="2000" dirty="0"/>
              <a:t> </a:t>
            </a:r>
            <a:r>
              <a:rPr lang="en-US" altLang="zh-TW" sz="2000" dirty="0"/>
              <a:t>domain knowhow ) </a:t>
            </a:r>
            <a:r>
              <a:rPr lang="zh-TW" altLang="en-US" sz="2000" dirty="0"/>
              <a:t>有多深入 </a:t>
            </a:r>
            <a:r>
              <a:rPr lang="en-US" altLang="zh-TW" sz="2000" dirty="0"/>
              <a:t>?</a:t>
            </a:r>
          </a:p>
          <a:p>
            <a:pPr>
              <a:buFontTx/>
              <a:buChar char="-"/>
            </a:pPr>
            <a:r>
              <a:rPr lang="zh-TW" altLang="en-US" sz="2000" dirty="0"/>
              <a:t>你是否有能力讓團隊成員都了解這些知識</a:t>
            </a:r>
            <a:r>
              <a:rPr lang="en-US" altLang="zh-TW" sz="2000" dirty="0"/>
              <a:t>?</a:t>
            </a:r>
            <a:endParaRPr lang="en-US" dirty="0"/>
          </a:p>
          <a:p>
            <a:pPr marL="0" indent="0">
              <a:buNone/>
            </a:pPr>
            <a:endParaRPr lang="en-US" dirty="0"/>
          </a:p>
          <a:p>
            <a:pPr marL="0" indent="0">
              <a:buNone/>
            </a:pPr>
            <a:r>
              <a:rPr lang="en-US" altLang="zh-TW" dirty="0"/>
              <a:t>(</a:t>
            </a:r>
            <a:r>
              <a:rPr lang="zh-TW" altLang="en-US" dirty="0"/>
              <a:t>能力</a:t>
            </a:r>
            <a:r>
              <a:rPr lang="en-US" altLang="zh-TW" dirty="0"/>
              <a:t>) </a:t>
            </a:r>
            <a:r>
              <a:rPr lang="zh-TW" altLang="en-US" dirty="0"/>
              <a:t>接著</a:t>
            </a:r>
            <a:r>
              <a:rPr lang="en-US" altLang="zh-TW" dirty="0"/>
              <a:t>, </a:t>
            </a:r>
            <a:r>
              <a:rPr lang="zh-TW" altLang="en-US" dirty="0"/>
              <a:t>你能 </a:t>
            </a:r>
            <a:r>
              <a:rPr lang="en-US" altLang="zh-TW" dirty="0"/>
              <a:t>“</a:t>
            </a:r>
            <a:r>
              <a:rPr lang="zh-TW" altLang="en-US" b="1" dirty="0">
                <a:solidFill>
                  <a:srgbClr val="FFFF00"/>
                </a:solidFill>
              </a:rPr>
              <a:t>執行</a:t>
            </a:r>
            <a:r>
              <a:rPr lang="en-US" altLang="zh-TW" dirty="0"/>
              <a:t>”</a:t>
            </a:r>
            <a:r>
              <a:rPr lang="zh-TW" altLang="en-US" dirty="0"/>
              <a:t> 幾種解決方案</a:t>
            </a:r>
            <a:r>
              <a:rPr lang="en-US" altLang="zh-TW" dirty="0"/>
              <a:t>?</a:t>
            </a:r>
          </a:p>
          <a:p>
            <a:pPr>
              <a:buFontTx/>
              <a:buChar char="-"/>
            </a:pPr>
            <a:r>
              <a:rPr lang="zh-TW" altLang="en-US" sz="2000" b="1" dirty="0">
                <a:solidFill>
                  <a:srgbClr val="FFFF00"/>
                </a:solidFill>
              </a:rPr>
              <a:t>你有能力把你想的方案做出來嗎</a:t>
            </a:r>
            <a:r>
              <a:rPr lang="en-US" altLang="zh-TW" sz="2000" dirty="0">
                <a:solidFill>
                  <a:srgbClr val="FFFF00"/>
                </a:solidFill>
              </a:rPr>
              <a:t>?</a:t>
            </a:r>
            <a:r>
              <a:rPr lang="zh-TW" altLang="en-US" sz="2000" dirty="0"/>
              <a:t>  你有執行該解決方案的經驗或能力嗎</a:t>
            </a:r>
            <a:r>
              <a:rPr lang="en-US" altLang="zh-TW" sz="2000" dirty="0"/>
              <a:t>? </a:t>
            </a:r>
          </a:p>
          <a:p>
            <a:pPr>
              <a:buFontTx/>
              <a:buChar char="-"/>
            </a:pPr>
            <a:r>
              <a:rPr lang="zh-TW" altLang="en-US" sz="2000" dirty="0"/>
              <a:t>你對相關的語言、工具、技術夠熟悉，掌握能力夠高嗎</a:t>
            </a:r>
            <a:r>
              <a:rPr lang="en-US" altLang="zh-TW" sz="2000" dirty="0"/>
              <a:t>?</a:t>
            </a:r>
          </a:p>
          <a:p>
            <a:pPr>
              <a:buFontTx/>
              <a:buChar char="-"/>
            </a:pPr>
            <a:r>
              <a:rPr lang="zh-TW" altLang="en-US" sz="2000" dirty="0"/>
              <a:t>如果沒有完美的工具或技術，你有能力自行開發嗎</a:t>
            </a:r>
            <a:r>
              <a:rPr lang="en-US" altLang="zh-TW" sz="2000" dirty="0"/>
              <a:t>?</a:t>
            </a:r>
          </a:p>
          <a:p>
            <a:pPr>
              <a:buFontTx/>
              <a:buChar char="-"/>
            </a:pPr>
            <a:r>
              <a:rPr lang="zh-TW" altLang="en-US" sz="2000" dirty="0"/>
              <a:t>你是否有能力也教會團隊的成員，該如何使用這些工具 </a:t>
            </a:r>
            <a:r>
              <a:rPr lang="en-US" altLang="zh-TW" sz="2000" dirty="0"/>
              <a:t>or </a:t>
            </a:r>
            <a:r>
              <a:rPr lang="zh-TW" altLang="en-US" sz="2000" dirty="0"/>
              <a:t>技術</a:t>
            </a:r>
            <a:r>
              <a:rPr lang="en-US" altLang="zh-TW" sz="2000" dirty="0"/>
              <a:t>?</a:t>
            </a:r>
            <a:endParaRPr lang="en-US" sz="2000" dirty="0"/>
          </a:p>
        </p:txBody>
      </p:sp>
      <p:sp>
        <p:nvSpPr>
          <p:cNvPr id="3" name="右大括弧 2">
            <a:extLst>
              <a:ext uri="{FF2B5EF4-FFF2-40B4-BE49-F238E27FC236}">
                <a16:creationId xmlns:a16="http://schemas.microsoft.com/office/drawing/2014/main" id="{6BA47745-1C13-47B6-AD7A-EB8C8F3692C1}"/>
              </a:ext>
            </a:extLst>
          </p:cNvPr>
          <p:cNvSpPr/>
          <p:nvPr/>
        </p:nvSpPr>
        <p:spPr>
          <a:xfrm>
            <a:off x="8900160" y="1825625"/>
            <a:ext cx="449580" cy="169164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7" name="接點: 肘形 6">
            <a:extLst>
              <a:ext uri="{FF2B5EF4-FFF2-40B4-BE49-F238E27FC236}">
                <a16:creationId xmlns:a16="http://schemas.microsoft.com/office/drawing/2014/main" id="{281B0E74-2342-4C3F-BB0B-5866F7A51208}"/>
              </a:ext>
            </a:extLst>
          </p:cNvPr>
          <p:cNvCxnSpPr>
            <a:cxnSpLocks/>
            <a:stCxn id="3" idx="1"/>
          </p:cNvCxnSpPr>
          <p:nvPr/>
        </p:nvCxnSpPr>
        <p:spPr>
          <a:xfrm rot="10800000" flipV="1">
            <a:off x="7482840" y="2671444"/>
            <a:ext cx="1866900" cy="1582581"/>
          </a:xfrm>
          <a:prstGeom prst="bentConnector3">
            <a:avLst>
              <a:gd name="adj1" fmla="val -13653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文字方塊 8">
            <a:extLst>
              <a:ext uri="{FF2B5EF4-FFF2-40B4-BE49-F238E27FC236}">
                <a16:creationId xmlns:a16="http://schemas.microsoft.com/office/drawing/2014/main" id="{18DBAD93-2595-49B3-8D59-41CB1C5AB1E4}"/>
              </a:ext>
            </a:extLst>
          </p:cNvPr>
          <p:cNvSpPr txBox="1"/>
          <p:nvPr/>
        </p:nvSpPr>
        <p:spPr>
          <a:xfrm>
            <a:off x="9224010" y="1957644"/>
            <a:ext cx="2723823" cy="646331"/>
          </a:xfrm>
          <a:prstGeom prst="rect">
            <a:avLst/>
          </a:prstGeom>
          <a:noFill/>
        </p:spPr>
        <p:txBody>
          <a:bodyPr wrap="square" rtlCol="0">
            <a:spAutoFit/>
          </a:bodyPr>
          <a:lstStyle/>
          <a:p>
            <a:r>
              <a:rPr lang="zh-TW" altLang="en-US" dirty="0"/>
              <a:t>透過刻意的練習，將知識</a:t>
            </a:r>
            <a:endParaRPr lang="en-US" altLang="zh-TW" dirty="0"/>
          </a:p>
          <a:p>
            <a:r>
              <a:rPr lang="zh-TW" altLang="en-US" dirty="0"/>
              <a:t>轉換成你的能力。</a:t>
            </a:r>
            <a:endParaRPr lang="en-US" dirty="0"/>
          </a:p>
        </p:txBody>
      </p:sp>
    </p:spTree>
    <p:extLst>
      <p:ext uri="{BB962C8B-B14F-4D97-AF65-F5344CB8AC3E}">
        <p14:creationId xmlns:p14="http://schemas.microsoft.com/office/powerpoint/2010/main" val="46326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Custom 1">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otNET5_Ignite.potx" id="{63EE74C6-9DC5-446F-813B-DB8CE2942326}" vid="{19D278B5-0ABD-402A-BC6A-1DE0E83771AA}"/>
    </a:ext>
  </a:extLst>
</a:theme>
</file>

<file path=ppt/theme/theme5.xml><?xml version="1.0" encoding="utf-8"?>
<a:theme xmlns:a="http://schemas.openxmlformats.org/drawingml/2006/main" name="Microsoft_Dark">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rk" id="{EAE84C79-2C38-9545-8136-F4C7B59ED2D2}" vid="{0880B336-E758-664A-9127-3F2E2653E919}"/>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Custom 1">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4912</TotalTime>
  <Words>4360</Words>
  <Application>Microsoft Office PowerPoint</Application>
  <PresentationFormat>寬螢幕</PresentationFormat>
  <Paragraphs>412</Paragraphs>
  <Slides>62</Slides>
  <Notes>9</Notes>
  <HiddenSlides>1</HiddenSlides>
  <MMClips>0</MMClips>
  <ScaleCrop>false</ScaleCrop>
  <HeadingPairs>
    <vt:vector size="6" baseType="variant">
      <vt:variant>
        <vt:lpstr>使用字型</vt:lpstr>
      </vt:variant>
      <vt:variant>
        <vt:i4>11</vt:i4>
      </vt:variant>
      <vt:variant>
        <vt:lpstr>佈景主題</vt:lpstr>
      </vt:variant>
      <vt:variant>
        <vt:i4>7</vt:i4>
      </vt:variant>
      <vt:variant>
        <vt:lpstr>投影片標題</vt:lpstr>
      </vt:variant>
      <vt:variant>
        <vt:i4>62</vt:i4>
      </vt:variant>
    </vt:vector>
  </HeadingPairs>
  <TitlesOfParts>
    <vt:vector size="80" baseType="lpstr">
      <vt:lpstr>微軟正黑體</vt:lpstr>
      <vt:lpstr>Calibri</vt:lpstr>
      <vt:lpstr>Segoe UI</vt:lpstr>
      <vt:lpstr>Segoe UI Semilight</vt:lpstr>
      <vt:lpstr>Segoe UI Semibold</vt:lpstr>
      <vt:lpstr>Roboto</vt:lpstr>
      <vt:lpstr>Arial</vt:lpstr>
      <vt:lpstr>Wingdings</vt:lpstr>
      <vt:lpstr>Consolas</vt:lpstr>
      <vt:lpstr>Open Sans</vt:lpstr>
      <vt:lpstr>微軟正黑體 Light</vt:lpstr>
      <vt:lpstr>1_Office Theme</vt:lpstr>
      <vt:lpstr>3_Office Theme</vt:lpstr>
      <vt:lpstr>2_Office Theme</vt:lpstr>
      <vt:lpstr> Microsoft_Learn_Black_Template</vt:lpstr>
      <vt:lpstr>Microsoft_Dark</vt:lpstr>
      <vt:lpstr>Office 佈景主題</vt:lpstr>
      <vt:lpstr>4_Office Theme</vt:lpstr>
      <vt:lpstr>PowerPoint 簡報</vt:lpstr>
      <vt:lpstr>刻意練習:  如何鍛鍊你的抽象化思考能力?</vt:lpstr>
      <vt:lpstr>講師簡介: Andrew Wu</vt:lpstr>
      <vt:lpstr>PowerPoint 簡報</vt:lpstr>
      <vt:lpstr>PowerPoint 簡報</vt:lpstr>
      <vt:lpstr>“好” 的 modeling 有多重要?</vt:lpstr>
      <vt:lpstr>Q: 好的 Modeling 能造福多少開發人員?</vt:lpstr>
      <vt:lpstr>“沒有最好的架構，只有最合適的架構”</vt:lpstr>
      <vt:lpstr>重點是: 面對問題時, 你能有多少種選擇?</vt:lpstr>
      <vt:lpstr>刻意練習: 想辦法讓自己的 “進步” 比別人快</vt:lpstr>
      <vt:lpstr>1. 為什麼抽象化很重要?</vt:lpstr>
      <vt:lpstr>Wikipedia: 抽象與抽象層</vt:lpstr>
      <vt:lpstr>PowerPoint 簡報</vt:lpstr>
      <vt:lpstr>難題: 複雜的問題，該如何系統化的處理?</vt:lpstr>
      <vt:lpstr>越複雜的問題，你越需要抽象化思考</vt:lpstr>
      <vt:lpstr>PowerPoint 簡報</vt:lpstr>
      <vt:lpstr>PowerPoint 簡報</vt:lpstr>
      <vt:lpstr>Q: 為什麼抽象化很重要?</vt:lpstr>
      <vt:lpstr>………….</vt:lpstr>
      <vt:lpstr>2. 我腦裡想的，真的都能寫成 code 嗎?</vt:lpstr>
      <vt:lpstr>Q: 看懂這張圖之後，你有能力寫成 code 嗎?</vt:lpstr>
      <vt:lpstr>我們團隊實際上的難題</vt:lpstr>
      <vt:lpstr>實際應用上的挑戰…</vt:lpstr>
      <vt:lpstr>Q: 你的設計 (modeling) 足夠能應付嗎?</vt:lpstr>
      <vt:lpstr>刻意練習: 善用 POC 盡早確認設計，不斷修正</vt:lpstr>
      <vt:lpstr>Q: 刷題 (ex: LeetCode) 是個好的練習方式嗎?</vt:lpstr>
      <vt:lpstr>3. 我們架構團隊，過去做過哪些 “練習” ?</vt:lpstr>
      <vt:lpstr>為了什麼而練習?</vt:lpstr>
      <vt:lpstr>練習案例: 平行任務處理的思考練習</vt:lpstr>
      <vt:lpstr>刷題題目:</vt:lpstr>
      <vt:lpstr>成員練習了什麼?</vt:lpstr>
      <vt:lpstr>PowerPoint 簡報</vt:lpstr>
      <vt:lpstr>成員學到的解決方案有哪些?</vt:lpstr>
      <vt:lpstr>PowerPoint 簡報</vt:lpstr>
      <vt:lpstr>練習案例:  排程任務的處理機制練習</vt:lpstr>
      <vt:lpstr>評量指標</vt:lpstr>
      <vt:lpstr>成員學到了什麼?</vt:lpstr>
      <vt:lpstr>4. 最好的練習: 現在就開始寫 code 吧!</vt:lpstr>
      <vt:lpstr>我們練習什麼題目?</vt:lpstr>
      <vt:lpstr>這個 “練習” 的目的:</vt:lpstr>
      <vt:lpstr>練習題目: 康威生命遊戲</vt:lpstr>
      <vt:lpstr>職責歸屬的思考:</vt:lpstr>
      <vt:lpstr>PowerPoint 簡報</vt:lpstr>
      <vt:lpstr>5.收穫: 學到抽象化 + 時間序的批次處理作法</vt:lpstr>
      <vt:lpstr>最簡單直覺的做法: 用執行緒 + Timer / Sleep</vt:lpstr>
      <vt:lpstr>PowerPoint 簡報</vt:lpstr>
      <vt:lpstr>複習一下: C# / yield return</vt:lpstr>
      <vt:lpstr>將 Thread + Sleep 換成 C# Yield Return</vt:lpstr>
      <vt:lpstr>PowerPoint 簡報</vt:lpstr>
      <vt:lpstr>抽象化 (class diagram)</vt:lpstr>
      <vt:lpstr>抽象化: 隱藏細節；提取重點</vt:lpstr>
      <vt:lpstr>PowerPoint 簡報</vt:lpstr>
      <vt:lpstr>PowerPoint 簡報</vt:lpstr>
      <vt:lpstr>PowerPoint 簡報</vt:lpstr>
      <vt:lpstr>PowerPoint 簡報</vt:lpstr>
      <vt:lpstr>PowerPoint 簡報</vt:lpstr>
      <vt:lpstr>6. Summary</vt:lpstr>
      <vt:lpstr>為什麼要 “刻意” 練習? 因為當你越來越資深的時候…</vt:lpstr>
      <vt:lpstr>我該怎麼開始 “刻意練習” ?</vt:lpstr>
      <vt:lpstr>Thanks for joining!</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Andrew Wu</cp:lastModifiedBy>
  <cp:revision>138</cp:revision>
  <dcterms:created xsi:type="dcterms:W3CDTF">2020-08-18T20:47:27Z</dcterms:created>
  <dcterms:modified xsi:type="dcterms:W3CDTF">2020-12-21T03:24:26Z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